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11.jpg" ContentType="image/jpg"/>
  <Override PartName="/ppt/media/image12.jpg" ContentType="image/jp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image13.jpg" ContentType="image/jpg"/>
  <Override PartName="/ppt/notesSlides/notesSlide31.xml" ContentType="application/vnd.openxmlformats-officedocument.presentationml.notesSlide+xml"/>
  <Override PartName="/ppt/media/image14.jpg" ContentType="image/jpg"/>
  <Override PartName="/ppt/notesSlides/notesSlide32.xml" ContentType="application/vnd.openxmlformats-officedocument.presentationml.notesSlide+xml"/>
  <Override PartName="/ppt/media/image15.jpg" ContentType="image/jpg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656" r:id="rId4"/>
    <p:sldId id="657" r:id="rId5"/>
    <p:sldId id="658" r:id="rId6"/>
    <p:sldId id="659" r:id="rId7"/>
    <p:sldId id="660" r:id="rId8"/>
    <p:sldId id="697" r:id="rId9"/>
    <p:sldId id="661" r:id="rId10"/>
    <p:sldId id="662" r:id="rId11"/>
    <p:sldId id="663" r:id="rId12"/>
    <p:sldId id="664" r:id="rId13"/>
    <p:sldId id="665" r:id="rId14"/>
    <p:sldId id="666" r:id="rId15"/>
    <p:sldId id="667" r:id="rId16"/>
    <p:sldId id="668" r:id="rId17"/>
    <p:sldId id="669" r:id="rId18"/>
    <p:sldId id="670" r:id="rId19"/>
    <p:sldId id="671" r:id="rId20"/>
    <p:sldId id="672" r:id="rId21"/>
    <p:sldId id="673" r:id="rId22"/>
    <p:sldId id="674" r:id="rId23"/>
    <p:sldId id="675" r:id="rId24"/>
    <p:sldId id="676" r:id="rId25"/>
    <p:sldId id="677" r:id="rId26"/>
    <p:sldId id="678" r:id="rId27"/>
    <p:sldId id="679" r:id="rId28"/>
    <p:sldId id="680" r:id="rId29"/>
    <p:sldId id="681" r:id="rId30"/>
    <p:sldId id="682" r:id="rId31"/>
    <p:sldId id="683" r:id="rId32"/>
    <p:sldId id="684" r:id="rId33"/>
    <p:sldId id="685" r:id="rId34"/>
    <p:sldId id="686" r:id="rId35"/>
    <p:sldId id="691" r:id="rId36"/>
    <p:sldId id="692" r:id="rId37"/>
    <p:sldId id="693" r:id="rId38"/>
    <p:sldId id="690" r:id="rId39"/>
    <p:sldId id="687" r:id="rId40"/>
    <p:sldId id="688" r:id="rId41"/>
    <p:sldId id="689" r:id="rId42"/>
    <p:sldId id="694" r:id="rId43"/>
    <p:sldId id="696" r:id="rId44"/>
    <p:sldId id="695" r:id="rId45"/>
  </p:sldIdLst>
  <p:sldSz cx="12192000" cy="6858000"/>
  <p:notesSz cx="6797675" cy="9926638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  <p:embeddedFont>
      <p:font typeface="Corbel" panose="020B050302020402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ifj2PzgfsVOOgWwcw2oCjUi4FW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3" autoAdjust="0"/>
    <p:restoredTop sz="94624"/>
  </p:normalViewPr>
  <p:slideViewPr>
    <p:cSldViewPr snapToGrid="0">
      <p:cViewPr varScale="1">
        <p:scale>
          <a:sx n="105" d="100"/>
          <a:sy n="105" d="100"/>
        </p:scale>
        <p:origin x="1266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7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5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88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303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279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24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272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518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1319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4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434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856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497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227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299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378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649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756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116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49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4758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289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080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40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856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5094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7212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180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292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027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5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835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63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9396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2905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1516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17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70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27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3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48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37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5" descr="Immagine che contiene clipart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5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8437" y="379091"/>
            <a:ext cx="4749615" cy="21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5"/>
          <p:cNvSpPr txBox="1">
            <a:spLocks noGrp="1"/>
          </p:cNvSpPr>
          <p:nvPr>
            <p:ph type="ctrTitle"/>
          </p:nvPr>
        </p:nvSpPr>
        <p:spPr>
          <a:xfrm>
            <a:off x="222191" y="1187677"/>
            <a:ext cx="587380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ubTitle" idx="1"/>
          </p:nvPr>
        </p:nvSpPr>
        <p:spPr>
          <a:xfrm>
            <a:off x="222191" y="3667352"/>
            <a:ext cx="587380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10"/>
    </mc:Choice>
    <mc:Fallback xmlns="">
      <p:transition advTm="271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725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30" name="Google Shape;30;p3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9819" y="366283"/>
            <a:ext cx="3139712" cy="14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10"/>
    </mc:Choice>
    <mc:Fallback xmlns="">
      <p:transition advTm="271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>
            <a:extLst>
              <a:ext uri="{FF2B5EF4-FFF2-40B4-BE49-F238E27FC236}">
                <a16:creationId xmlns:a16="http://schemas.microsoft.com/office/drawing/2014/main" id="{98D3A333-97F0-E144-8137-52FCF508ED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1AD57-7649-8747-9690-000A7C7BCD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81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10"/>
    </mc:Choice>
    <mc:Fallback xmlns="">
      <p:transition advTm="271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mc:AlternateContent xmlns:mc="http://schemas.openxmlformats.org/markup-compatibility/2006" xmlns:p14="http://schemas.microsoft.com/office/powerpoint/2010/main">
    <mc:Choice Requires="p14">
      <p:transition p14:dur="0" advTm="2710"/>
    </mc:Choice>
    <mc:Fallback xmlns="">
      <p:transition advTm="271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7256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iss.it/linee-guida1" TargetMode="External"/><Relationship Id="rId7" Type="http://schemas.openxmlformats.org/officeDocument/2006/relationships/hyperlink" Target="https://www.tripdatabas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gn.ac.uk/" TargetMode="External"/><Relationship Id="rId5" Type="http://schemas.openxmlformats.org/officeDocument/2006/relationships/hyperlink" Target="https://rnao.ca/bpg/guidelines" TargetMode="External"/><Relationship Id="rId4" Type="http://schemas.openxmlformats.org/officeDocument/2006/relationships/hyperlink" Target="https://www.nice.org.uk/guidanc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database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ctrTitle"/>
          </p:nvPr>
        </p:nvSpPr>
        <p:spPr>
          <a:xfrm>
            <a:off x="-127818" y="3465513"/>
            <a:ext cx="7010713" cy="183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it-IT" sz="4800" dirty="0"/>
              <a:t>Linee Guida per l’Attività di Studio Guidato e Refresh dei Principi di Ricerca Bibliografica e Banche Dati</a:t>
            </a:r>
            <a:endParaRPr sz="4800" dirty="0"/>
          </a:p>
        </p:txBody>
      </p:sp>
      <p:sp>
        <p:nvSpPr>
          <p:cNvPr id="44" name="Google Shape;44;p1"/>
          <p:cNvSpPr txBox="1">
            <a:spLocks noGrp="1"/>
          </p:cNvSpPr>
          <p:nvPr>
            <p:ph type="subTitle" idx="1"/>
          </p:nvPr>
        </p:nvSpPr>
        <p:spPr>
          <a:xfrm>
            <a:off x="0" y="6215623"/>
            <a:ext cx="6755079" cy="64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2000" dirty="0"/>
              <a:t>Corso di Laurea in Infermieristica Sede ASL Città di Torino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10"/>
    </mc:Choice>
    <mc:Fallback xmlns="">
      <p:transition advTm="27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271893" y="120440"/>
            <a:ext cx="8908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Schema di relazione dello          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(fino al 1° stage – 3° anno) </a:t>
            </a:r>
            <a:endParaRPr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886968" y="1751615"/>
            <a:ext cx="11064240" cy="121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Risultati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Presentare il numero e le tipologie di fonti scelte. Sintetizzare le pubblicazioni lette e analizzate in full text secondo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seguente schema</a:t>
            </a:r>
            <a:endParaRPr 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7379"/>
              </p:ext>
            </p:extLst>
          </p:nvPr>
        </p:nvGraphicFramePr>
        <p:xfrm>
          <a:off x="2566416" y="2962657"/>
          <a:ext cx="8013192" cy="37221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4998">
                  <a:extLst>
                    <a:ext uri="{9D8B030D-6E8A-4147-A177-3AD203B41FA5}">
                      <a16:colId xmlns:a16="http://schemas.microsoft.com/office/drawing/2014/main" val="1291555476"/>
                    </a:ext>
                  </a:extLst>
                </a:gridCol>
                <a:gridCol w="1376667">
                  <a:extLst>
                    <a:ext uri="{9D8B030D-6E8A-4147-A177-3AD203B41FA5}">
                      <a16:colId xmlns:a16="http://schemas.microsoft.com/office/drawing/2014/main" val="3982780599"/>
                    </a:ext>
                  </a:extLst>
                </a:gridCol>
                <a:gridCol w="1343010">
                  <a:extLst>
                    <a:ext uri="{9D8B030D-6E8A-4147-A177-3AD203B41FA5}">
                      <a16:colId xmlns:a16="http://schemas.microsoft.com/office/drawing/2014/main" val="4149647200"/>
                    </a:ext>
                  </a:extLst>
                </a:gridCol>
                <a:gridCol w="1314164">
                  <a:extLst>
                    <a:ext uri="{9D8B030D-6E8A-4147-A177-3AD203B41FA5}">
                      <a16:colId xmlns:a16="http://schemas.microsoft.com/office/drawing/2014/main" val="2312103790"/>
                    </a:ext>
                  </a:extLst>
                </a:gridCol>
                <a:gridCol w="1224416">
                  <a:extLst>
                    <a:ext uri="{9D8B030D-6E8A-4147-A177-3AD203B41FA5}">
                      <a16:colId xmlns:a16="http://schemas.microsoft.com/office/drawing/2014/main" val="489594803"/>
                    </a:ext>
                  </a:extLst>
                </a:gridCol>
                <a:gridCol w="1419937">
                  <a:extLst>
                    <a:ext uri="{9D8B030D-6E8A-4147-A177-3AD203B41FA5}">
                      <a16:colId xmlns:a16="http://schemas.microsoft.com/office/drawing/2014/main" val="680834756"/>
                    </a:ext>
                  </a:extLst>
                </a:gridCol>
              </a:tblGrid>
              <a:tr h="1971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Autori. Titolo. Rivista. Anno. </a:t>
                      </a:r>
                      <a:endParaRPr lang="it-IT" sz="1400" b="1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</a:t>
                      </a:r>
                      <a:r>
                        <a:rPr lang="it-IT" sz="14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 studio </a:t>
                      </a: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Obiettivi dello studio </a:t>
                      </a: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Popolazione </a:t>
                      </a: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Materiali e Metodi </a:t>
                      </a: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Risultati </a:t>
                      </a:r>
                      <a:endParaRPr lang="it-IT" sz="1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Conclusioni, commenti, limiti dichiarati dagli autori </a:t>
                      </a: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99423"/>
                  </a:ext>
                </a:extLst>
              </a:tr>
              <a:tr h="875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Articolo 1……</a:t>
                      </a: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96576"/>
                  </a:ext>
                </a:extLst>
              </a:tr>
              <a:tr h="875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Articolo 2</a:t>
                      </a:r>
                      <a:r>
                        <a:rPr lang="it-IT" sz="1400" b="1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….</a:t>
                      </a: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7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7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973350" y="408538"/>
            <a:ext cx="8908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Schema di relazione dello          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(fino al 1° stage – 3° anno) </a:t>
            </a:r>
            <a:endParaRPr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2565456" y="2578331"/>
            <a:ext cx="7831147" cy="256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Discussione e conclusioni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Rispondere alle domande stimolo pertinenti (solo dal 1° tirocinio del 3° anno)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Descrivere il contributo apportato dal lavoro e riflessioni sull’esperienza condotta.</a:t>
            </a:r>
          </a:p>
          <a:p>
            <a:pPr>
              <a:lnSpc>
                <a:spcPct val="150000"/>
              </a:lnSpc>
            </a:pPr>
            <a:endParaRPr lang="it-IT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Bibliografia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Utilizzare lo stile Harvard o Vancouver</a:t>
            </a:r>
          </a:p>
        </p:txBody>
      </p:sp>
    </p:spTree>
    <p:extLst>
      <p:ext uri="{BB962C8B-B14F-4D97-AF65-F5344CB8AC3E}">
        <p14:creationId xmlns:p14="http://schemas.microsoft.com/office/powerpoint/2010/main" val="132229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271893" y="120440"/>
            <a:ext cx="8908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Schema di relazione dello          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(fino al 1° stage – 3° anno) </a:t>
            </a:r>
            <a:endParaRPr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271893" y="1751615"/>
            <a:ext cx="11920107" cy="337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Vancouver style – esempi (1)</a:t>
            </a:r>
          </a:p>
          <a:p>
            <a:pPr>
              <a:lnSpc>
                <a:spcPct val="150000"/>
              </a:lnSpc>
            </a:pPr>
            <a:endParaRPr lang="it-IT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 Books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as: Author/Editor (use ‘editor(s)’ after the name(s) for edited book(s)); Title; Edition (If it is not the 1st edition); Place of publication: publisher, year of publication; total number of pages.</a:t>
            </a:r>
          </a:p>
          <a:p>
            <a:pPr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author(s):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Brown N. Congenital limb reduction defects: clues from developmental biology, teratology and epidemiology. London: Stationery Office; 1996. 177 p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271893" y="120440"/>
            <a:ext cx="8908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Schema di relazione dello          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(fino al 1° stage – 3° anno) </a:t>
            </a:r>
            <a:endParaRPr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150312" y="1751615"/>
            <a:ext cx="12041688" cy="337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Vancouver style – esempi (2)</a:t>
            </a:r>
          </a:p>
          <a:p>
            <a:pPr>
              <a:lnSpc>
                <a:spcPct val="150000"/>
              </a:lnSpc>
            </a:pPr>
            <a:endParaRPr lang="it-IT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 Journal Articles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as: Author(s); Title of article; abbreviated title of journal; date of publication [year month day];  Volume (issue in brackets); page numbers (not preceded by a ‘p.’).</a:t>
            </a:r>
          </a:p>
          <a:p>
            <a:pPr>
              <a:lnSpc>
                <a:spcPct val="150000"/>
              </a:lnSpc>
            </a:pP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 article: </a:t>
            </a:r>
          </a:p>
          <a:p>
            <a:pPr>
              <a:lnSpc>
                <a:spcPct val="150000"/>
              </a:lnSpc>
            </a:pP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Consonni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D, De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Matteis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Lubin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JH,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Wacholder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S, Tucker M,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Pesatori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AC, et al. Lung cancer and occupation in a population-based case-control study. Am J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Epidemiol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2010 Feb 1; 171 (3): 323 – 33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271893" y="120440"/>
            <a:ext cx="8908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Schema di relazione dello          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(fino al 1° stage – 3° anno) </a:t>
            </a:r>
            <a:endParaRPr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112735" y="1751614"/>
            <a:ext cx="11937304" cy="391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Vancouver style – esempi (3)</a:t>
            </a:r>
          </a:p>
          <a:p>
            <a:pPr>
              <a:lnSpc>
                <a:spcPct val="150000"/>
              </a:lnSpc>
            </a:pPr>
            <a:endParaRPr lang="it-IT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Journal Articles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as: Author(s); Title of article; Abbreviated title of journal [Internet]; Date of publication [cited year month day]; Volume (issue in brackets); page numbers or article number; Available from: DOI or URL </a:t>
            </a:r>
          </a:p>
          <a:p>
            <a:pPr>
              <a:lnSpc>
                <a:spcPct val="150000"/>
              </a:lnSpc>
            </a:pP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journal article: </a:t>
            </a:r>
          </a:p>
          <a:p>
            <a:pPr>
              <a:lnSpc>
                <a:spcPct val="150000"/>
              </a:lnSpc>
            </a:pP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Launcer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LJ, Ross G, Webster G,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Petrovitch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H, Masaki K, Foley D et al. Midlife blood pressure and dementia: the Honolulu-Asia aging study.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Neurobiol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Aging [Internet]. 2000 [cited 2024 Feb 21]; 21(1): 49–55. Available from: https://doi.org/10.1016/S0197-4580(00)00096-8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271893" y="120440"/>
            <a:ext cx="8908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Schema di relazione dello          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(fino al 1° stage – 3° anno) </a:t>
            </a:r>
            <a:endParaRPr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271893" y="1751615"/>
            <a:ext cx="11240403" cy="337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Vancouver Style – esempi (4)</a:t>
            </a:r>
          </a:p>
          <a:p>
            <a:pPr>
              <a:lnSpc>
                <a:spcPct val="150000"/>
              </a:lnSpc>
            </a:pPr>
            <a:endParaRPr lang="it-IT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Institute for Health and Care Excellence. (2019). Fever in under 5s: Assessment and initial management [NICE Guideline No. 143]. https://www.nice.org.uk/guidance/ng143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17AD08-7DCA-DE4B-3973-58077F02E686}"/>
              </a:ext>
            </a:extLst>
          </p:cNvPr>
          <p:cNvSpPr txBox="1"/>
          <p:nvPr/>
        </p:nvSpPr>
        <p:spPr>
          <a:xfrm>
            <a:off x="184210" y="3991012"/>
            <a:ext cx="1185330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 completa per le citazioni in Vancouver Style: 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K. </a:t>
            </a:r>
            <a:r>
              <a:rPr lang="it-IT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Patrias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D. </a:t>
            </a:r>
            <a:r>
              <a:rPr lang="it-IT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Wendling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 (ed)(2007-). </a:t>
            </a:r>
            <a:r>
              <a:rPr lang="it-IT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Citing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Medicine: The NLM Style Guide for </a:t>
            </a:r>
            <a:r>
              <a:rPr lang="it-IT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Editors, and Publishers [Online]. 2° ed. Bethesda: National Library of Medicine (US). Disponibile all’indirizzo: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it-IT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www.ncbi.nlm.nih.gov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/books/NBK7256/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 inglese; accesso libero) [consultato il 30/9/2024]</a:t>
            </a:r>
          </a:p>
        </p:txBody>
      </p:sp>
    </p:spTree>
    <p:extLst>
      <p:ext uri="{BB962C8B-B14F-4D97-AF65-F5344CB8AC3E}">
        <p14:creationId xmlns:p14="http://schemas.microsoft.com/office/powerpoint/2010/main" val="38177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934774" y="120440"/>
            <a:ext cx="8908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Mandati di Studio Guidato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Stage 3°anno – 2° semestre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2237853" y="1422430"/>
            <a:ext cx="6302643" cy="455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Analizzare un ’esperienza clinica vissuta in relazione all’etica quotidiana della cura. Con la supervisione del tutor clinico, analizzare nel PTDA di una persona assistita le eventuali problematiche di natura etico-deontologica attraverso: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riconoscimento e rispetto dell’alterità;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tutela del diritto all’informazione ed alla riservatezza;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decoro e dignità professionale;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sostegno alla libera scelta e tutela della fragilità;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lotta al dolore e supporto nel fine vita;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responsabilità nell’esercizio delle competenze professionali;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contrasto tra principi etici professionali e personali;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integrazione e collaborazione intra ed interprofessionale;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cultura della sicurezza e della responsabilità verso le istituzioni sanitarie e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professionali.</a:t>
            </a:r>
          </a:p>
        </p:txBody>
      </p:sp>
    </p:spTree>
    <p:extLst>
      <p:ext uri="{BB962C8B-B14F-4D97-AF65-F5344CB8AC3E}">
        <p14:creationId xmlns:p14="http://schemas.microsoft.com/office/powerpoint/2010/main" val="29492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797986" y="344981"/>
            <a:ext cx="8908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Mandati di Studio Guidato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Stage 3°anno – 2° semestre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381621" y="2181383"/>
            <a:ext cx="11240403" cy="200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interrogare le principali banche dati di linee guida (SNLG, NICE, RNAO, SIGN) e il metamotore TRIP DATABASE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selezionare i contenuti in base alla pertinenza e all’aggiornamento, redigere un case report, seguendo le linee guida CARE (case report)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82" y="4950333"/>
            <a:ext cx="10515791" cy="1455646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4782312" y="4824067"/>
            <a:ext cx="1901952" cy="1581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1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1361658" y="104394"/>
            <a:ext cx="8908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Mandati di Studio Guidato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Stage 3°anno – 2° semestre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448677" y="2510567"/>
            <a:ext cx="2180721" cy="200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CARE per la redazione di un </a:t>
            </a:r>
            <a:r>
              <a:rPr lang="it-IT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report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318" y="1457706"/>
            <a:ext cx="60483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1098611" y="220648"/>
            <a:ext cx="8908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Mandati di Studio Guidato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Stage 3°anno – 2° semestre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448677" y="2510567"/>
            <a:ext cx="2180721" cy="200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CARE per la redazione di un </a:t>
            </a:r>
            <a:r>
              <a:rPr lang="it-IT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report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993" y="1925193"/>
            <a:ext cx="59817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1118903" y="636512"/>
            <a:ext cx="8908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Studio Guidato - Definizione</a:t>
            </a:r>
            <a:endParaRPr sz="20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217029" y="1810265"/>
            <a:ext cx="11820483" cy="323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Presentazione di elaborati utili a sviluppare nuove conoscenze intorno a un quesito clinico assistenziale, educativo o organizzativo, attraverso un percorso di ricerca (su banche dati e testi di riferimento), e di discussione critica con il tutor su quanto appreso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Le attività di studio guidato sono </a:t>
            </a:r>
            <a:r>
              <a:rPr lang="it-IT" sz="2800" b="1" u="sng" dirty="0"/>
              <a:t>concordate tra tutor e studente/studentessa</a:t>
            </a:r>
            <a:r>
              <a:rPr lang="it-IT" sz="2800" dirty="0"/>
              <a:t>, anche su proposte di quest’ultimo, e sono </a:t>
            </a:r>
            <a:r>
              <a:rPr lang="it-IT" sz="2800" b="1" u="sng" dirty="0"/>
              <a:t>strettamente correlate agli obiettivi di apprendimento dello specifico stage</a:t>
            </a:r>
            <a:endParaRPr sz="1800" b="1" i="0" u="sng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1186293" y="519759"/>
            <a:ext cx="8908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Information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Retrieval</a:t>
            </a: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(IR)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6E06C6D-8D03-6EF2-CBB1-5AF510652B97}"/>
              </a:ext>
            </a:extLst>
          </p:cNvPr>
          <p:cNvSpPr txBox="1"/>
          <p:nvPr/>
        </p:nvSpPr>
        <p:spPr>
          <a:xfrm>
            <a:off x="2395084" y="1669732"/>
            <a:ext cx="6785609" cy="351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0575" marR="777875" algn="ctr">
              <a:lnSpc>
                <a:spcPct val="110000"/>
              </a:lnSpc>
              <a:spcBef>
                <a:spcPts val="100"/>
              </a:spcBef>
              <a:buClrTx/>
              <a:buFontTx/>
              <a:buNone/>
            </a:pPr>
            <a:r>
              <a:rPr sz="2100" kern="1200" spc="-3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L’insieme </a:t>
            </a:r>
            <a:r>
              <a:rPr sz="2100" kern="1200" spc="-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delle tecniche </a:t>
            </a:r>
            <a:r>
              <a:rPr sz="2100" kern="1200" spc="-1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utilizzate </a:t>
            </a:r>
            <a:r>
              <a:rPr sz="2100" kern="1200" spc="-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per il </a:t>
            </a:r>
            <a:r>
              <a:rPr sz="2100" kern="1200" spc="-2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recupero </a:t>
            </a:r>
            <a:r>
              <a:rPr sz="2100" kern="1200" spc="-459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mirato</a:t>
            </a:r>
            <a:r>
              <a:rPr sz="2100" kern="1200" spc="-8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dell’informazione</a:t>
            </a:r>
            <a:r>
              <a:rPr sz="2100" kern="1200" spc="2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in</a:t>
            </a:r>
            <a:r>
              <a:rPr sz="2100" kern="1200" spc="-7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formato</a:t>
            </a:r>
            <a:r>
              <a:rPr sz="2100" kern="1200" spc="-5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elettronico.</a:t>
            </a:r>
            <a:endParaRPr sz="21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>
              <a:buClrTx/>
              <a:buFontTx/>
              <a:buNone/>
            </a:pPr>
            <a:endParaRPr sz="21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>
              <a:spcBef>
                <a:spcPts val="20"/>
              </a:spcBef>
              <a:buClrTx/>
              <a:buFontTx/>
              <a:buNone/>
            </a:pPr>
            <a:endParaRPr sz="21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700" marR="5080" algn="ctr">
              <a:lnSpc>
                <a:spcPct val="110000"/>
              </a:lnSpc>
              <a:buClrTx/>
              <a:buFontTx/>
              <a:buNone/>
            </a:pPr>
            <a:r>
              <a:rPr sz="2100" kern="1200" spc="-5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L’utente</a:t>
            </a:r>
            <a:r>
              <a:rPr sz="2100" kern="1200" spc="-7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digita </a:t>
            </a:r>
            <a:r>
              <a:rPr sz="2100" kern="120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una</a:t>
            </a:r>
            <a:r>
              <a:rPr sz="2100" kern="1200" spc="-2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b="1" u="sng" kern="12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query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(“interrogazione”),</a:t>
            </a:r>
            <a:r>
              <a:rPr sz="2100" kern="1200" spc="5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ovvero</a:t>
            </a:r>
            <a:r>
              <a:rPr sz="2100" kern="1200" spc="4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una</a:t>
            </a:r>
            <a:r>
              <a:rPr sz="2100" kern="1200" spc="-5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stringa </a:t>
            </a:r>
            <a:r>
              <a:rPr sz="2100" kern="1200" spc="-459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di</a:t>
            </a:r>
            <a:r>
              <a:rPr sz="2100" kern="1200" spc="-6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parole-chiave</a:t>
            </a:r>
            <a:r>
              <a:rPr sz="2100" kern="1200" spc="1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rappresentanti</a:t>
            </a:r>
            <a:r>
              <a:rPr sz="2100" kern="1200" spc="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l’informazione</a:t>
            </a:r>
            <a:r>
              <a:rPr sz="2100" kern="1200" spc="2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richiesta.</a:t>
            </a:r>
            <a:endParaRPr sz="21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556260" marR="547370" algn="ctr">
              <a:lnSpc>
                <a:spcPct val="110900"/>
              </a:lnSpc>
              <a:spcBef>
                <a:spcPts val="95"/>
              </a:spcBef>
              <a:buClrTx/>
              <a:buFontTx/>
              <a:buNone/>
            </a:pPr>
            <a:r>
              <a:rPr sz="2100" kern="1200" spc="-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Essa viene messa in relazione 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con </a:t>
            </a:r>
            <a:r>
              <a:rPr sz="2100" kern="1200" spc="-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gli 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oggetti </a:t>
            </a:r>
            <a:r>
              <a:rPr sz="2100" kern="1200" spc="-2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presenti </a:t>
            </a:r>
            <a:r>
              <a:rPr sz="2100" kern="1200" spc="-459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3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nell’archivio</a:t>
            </a:r>
            <a:r>
              <a:rPr sz="2100" kern="1200" spc="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di</a:t>
            </a:r>
            <a:r>
              <a:rPr sz="2100" kern="1200" spc="-3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dati</a:t>
            </a:r>
            <a:r>
              <a:rPr sz="2100" kern="1200" spc="-6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consultato.</a:t>
            </a:r>
            <a:endParaRPr sz="21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514984" marR="510540" algn="ctr">
              <a:lnSpc>
                <a:spcPts val="2820"/>
              </a:lnSpc>
              <a:spcBef>
                <a:spcPts val="40"/>
              </a:spcBef>
              <a:buClrTx/>
              <a:buFontTx/>
              <a:buNone/>
            </a:pPr>
            <a:r>
              <a:rPr sz="2100" kern="1200" spc="-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Il</a:t>
            </a:r>
            <a:r>
              <a:rPr sz="2100" kern="1200" spc="-7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sistema</a:t>
            </a:r>
            <a:r>
              <a:rPr sz="2100" kern="1200" spc="-1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fornisce</a:t>
            </a:r>
            <a:r>
              <a:rPr sz="2100" kern="1200" spc="2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come</a:t>
            </a:r>
            <a:r>
              <a:rPr sz="2100" kern="1200" spc="-5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risposta</a:t>
            </a:r>
            <a:r>
              <a:rPr sz="2100" kern="120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un</a:t>
            </a:r>
            <a:r>
              <a:rPr sz="2100" kern="1200" spc="-4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insieme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di</a:t>
            </a:r>
            <a:r>
              <a:rPr sz="2100" kern="1200" spc="-4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b="1" u="sng" kern="1200" spc="-25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record</a:t>
            </a:r>
            <a:r>
              <a:rPr sz="2100" kern="1200" spc="-25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459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che</a:t>
            </a:r>
            <a:r>
              <a:rPr sz="2100" kern="1200" spc="-6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soddisfano</a:t>
            </a:r>
            <a:r>
              <a:rPr sz="2100" kern="1200" spc="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le</a:t>
            </a:r>
            <a:r>
              <a:rPr sz="2100" kern="1200" spc="-4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5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condizioni</a:t>
            </a:r>
            <a:r>
              <a:rPr sz="2100" kern="1200" spc="-1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0" dirty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richieste.</a:t>
            </a:r>
            <a:endParaRPr sz="21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0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1006699" y="190779"/>
            <a:ext cx="8908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Dallo scenario al quesito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2F704E-4D42-913D-6D9F-A3B02EE4E564}"/>
              </a:ext>
            </a:extLst>
          </p:cNvPr>
          <p:cNvSpPr txBox="1"/>
          <p:nvPr/>
        </p:nvSpPr>
        <p:spPr>
          <a:xfrm>
            <a:off x="1932087" y="1095134"/>
            <a:ext cx="7058025" cy="3914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45811"/>
                </a:solidFill>
                <a:latin typeface="Calibri"/>
                <a:cs typeface="Calibri"/>
              </a:rPr>
              <a:t>Scenario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=</a:t>
            </a:r>
            <a:r>
              <a:rPr sz="24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0" dirty="0">
                <a:solidFill>
                  <a:srgbClr val="333333"/>
                </a:solidFill>
                <a:latin typeface="Calibri"/>
                <a:cs typeface="Calibri"/>
              </a:rPr>
              <a:t>l’esigenza</a:t>
            </a:r>
            <a:r>
              <a:rPr sz="2450" spc="-1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33333"/>
                </a:solidFill>
                <a:latin typeface="Calibri"/>
                <a:cs typeface="Calibri"/>
              </a:rPr>
              <a:t>conoscitiva</a:t>
            </a:r>
            <a:r>
              <a:rPr sz="245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alla</a:t>
            </a:r>
            <a:r>
              <a:rPr sz="245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base</a:t>
            </a:r>
            <a:r>
              <a:rPr sz="245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della</a:t>
            </a:r>
            <a:r>
              <a:rPr sz="2450" spc="-25" dirty="0">
                <a:solidFill>
                  <a:srgbClr val="333333"/>
                </a:solidFill>
                <a:latin typeface="Calibri"/>
                <a:cs typeface="Calibri"/>
              </a:rPr>
              <a:t> ricerca.</a:t>
            </a:r>
            <a:endParaRPr sz="2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Calibri"/>
              <a:cs typeface="Calibri"/>
            </a:endParaRPr>
          </a:p>
          <a:p>
            <a:pPr marL="940435" marR="856615" algn="ctr">
              <a:lnSpc>
                <a:spcPct val="100000"/>
              </a:lnSpc>
            </a:pP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PER</a:t>
            </a:r>
            <a:r>
              <a:rPr sz="245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33333"/>
                </a:solidFill>
                <a:latin typeface="Calibri"/>
                <a:cs typeface="Calibri"/>
              </a:rPr>
              <a:t>OTTENERE</a:t>
            </a:r>
            <a:r>
              <a:rPr sz="245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33333"/>
                </a:solidFill>
                <a:latin typeface="Calibri"/>
                <a:cs typeface="Calibri"/>
              </a:rPr>
              <a:t>DELLE</a:t>
            </a:r>
            <a:r>
              <a:rPr sz="245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RISPOSTE</a:t>
            </a:r>
            <a:r>
              <a:rPr sz="245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33333"/>
                </a:solidFill>
                <a:latin typeface="Calibri"/>
                <a:cs typeface="Calibri"/>
              </a:rPr>
              <a:t>DALLA</a:t>
            </a:r>
            <a:r>
              <a:rPr sz="245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30" dirty="0">
                <a:solidFill>
                  <a:srgbClr val="333333"/>
                </a:solidFill>
                <a:latin typeface="Calibri"/>
                <a:cs typeface="Calibri"/>
              </a:rPr>
              <a:t>BD </a:t>
            </a:r>
            <a:r>
              <a:rPr sz="2450" spc="-5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33333"/>
                </a:solidFill>
                <a:latin typeface="Calibri"/>
                <a:cs typeface="Calibri"/>
              </a:rPr>
              <a:t>OCCORRE</a:t>
            </a:r>
            <a:r>
              <a:rPr sz="2450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33333"/>
                </a:solidFill>
                <a:latin typeface="Calibri"/>
                <a:cs typeface="Calibri"/>
              </a:rPr>
              <a:t>TRASFORMARLO</a:t>
            </a:r>
            <a:r>
              <a:rPr sz="2450" spc="-1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35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endParaRPr sz="2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 dirty="0">
              <a:latin typeface="Calibri"/>
              <a:cs typeface="Calibri"/>
            </a:endParaRPr>
          </a:p>
          <a:p>
            <a:pPr marL="172085" marR="16510" algn="ctr">
              <a:lnSpc>
                <a:spcPct val="101899"/>
              </a:lnSpc>
            </a:pPr>
            <a:r>
              <a:rPr sz="2800" b="1" spc="-10" dirty="0">
                <a:solidFill>
                  <a:srgbClr val="5B9AD3"/>
                </a:solidFill>
                <a:latin typeface="Calibri"/>
                <a:cs typeface="Calibri"/>
              </a:rPr>
              <a:t>Quesito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sz="2800" b="1" spc="-5" dirty="0">
                <a:solidFill>
                  <a:srgbClr val="5B9AD3"/>
                </a:solidFill>
                <a:latin typeface="Calibri"/>
                <a:cs typeface="Calibri"/>
              </a:rPr>
              <a:t>Query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) = domanda </a:t>
            </a:r>
            <a:r>
              <a:rPr sz="2450" spc="-10" dirty="0">
                <a:solidFill>
                  <a:srgbClr val="333333"/>
                </a:solidFill>
                <a:latin typeface="Calibri"/>
                <a:cs typeface="Calibri"/>
              </a:rPr>
              <a:t>precisa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da </a:t>
            </a:r>
            <a:r>
              <a:rPr sz="2450" spc="-10" dirty="0">
                <a:solidFill>
                  <a:srgbClr val="333333"/>
                </a:solidFill>
                <a:latin typeface="Calibri"/>
                <a:cs typeface="Calibri"/>
              </a:rPr>
              <a:t>porre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alla </a:t>
            </a:r>
            <a:r>
              <a:rPr sz="2450" spc="-30" dirty="0">
                <a:solidFill>
                  <a:srgbClr val="333333"/>
                </a:solidFill>
                <a:latin typeface="Calibri"/>
                <a:cs typeface="Calibri"/>
              </a:rPr>
              <a:t>BD </a:t>
            </a:r>
            <a:r>
              <a:rPr sz="2450" spc="-5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sz="245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un linguaggio</a:t>
            </a:r>
            <a:r>
              <a:rPr sz="245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r>
              <a:rPr sz="245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33333"/>
                </a:solidFill>
                <a:latin typeface="Calibri"/>
                <a:cs typeface="Calibri"/>
              </a:rPr>
              <a:t>essa</a:t>
            </a:r>
            <a:r>
              <a:rPr sz="245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333333"/>
                </a:solidFill>
                <a:latin typeface="Calibri"/>
                <a:cs typeface="Calibri"/>
              </a:rPr>
              <a:t>comprensibile</a:t>
            </a:r>
            <a:endParaRPr sz="2450" dirty="0">
              <a:latin typeface="Calibri"/>
              <a:cs typeface="Calibri"/>
            </a:endParaRPr>
          </a:p>
          <a:p>
            <a:pPr marL="142875" algn="ctr">
              <a:lnSpc>
                <a:spcPct val="100000"/>
              </a:lnSpc>
              <a:spcBef>
                <a:spcPts val="95"/>
              </a:spcBef>
            </a:pPr>
            <a:r>
              <a:rPr sz="2450" spc="-10" dirty="0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sz="2450" b="1" spc="-10" dirty="0">
                <a:solidFill>
                  <a:srgbClr val="333333"/>
                </a:solidFill>
                <a:latin typeface="Calibri"/>
                <a:cs typeface="Calibri"/>
              </a:rPr>
              <a:t>parole</a:t>
            </a:r>
            <a:r>
              <a:rPr sz="2450" b="1" spc="-11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333333"/>
                </a:solidFill>
                <a:latin typeface="Calibri"/>
                <a:cs typeface="Calibri"/>
              </a:rPr>
              <a:t>chiave</a:t>
            </a:r>
            <a:r>
              <a:rPr sz="2450" b="1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+</a:t>
            </a:r>
            <a:r>
              <a:rPr sz="245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333333"/>
                </a:solidFill>
                <a:latin typeface="Calibri"/>
                <a:cs typeface="Calibri"/>
              </a:rPr>
              <a:t>operatori</a:t>
            </a:r>
            <a:r>
              <a:rPr sz="2450" b="1" spc="-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333333"/>
                </a:solidFill>
                <a:latin typeface="Calibri"/>
                <a:cs typeface="Calibri"/>
              </a:rPr>
              <a:t>logici</a:t>
            </a:r>
            <a:r>
              <a:rPr sz="2450" spc="-15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endParaRPr sz="2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950" dirty="0">
              <a:latin typeface="Calibri"/>
              <a:cs typeface="Calibri"/>
            </a:endParaRPr>
          </a:p>
          <a:p>
            <a:pPr marL="140335" algn="ctr">
              <a:lnSpc>
                <a:spcPct val="100000"/>
              </a:lnSpc>
            </a:pP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NB:</a:t>
            </a:r>
            <a:r>
              <a:rPr sz="24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Uno</a:t>
            </a:r>
            <a:r>
              <a:rPr sz="245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scenario</a:t>
            </a:r>
            <a:r>
              <a:rPr sz="245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può</a:t>
            </a:r>
            <a:r>
              <a:rPr sz="245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33333"/>
                </a:solidFill>
                <a:latin typeface="Calibri"/>
                <a:cs typeface="Calibri"/>
              </a:rPr>
              <a:t>essere</a:t>
            </a:r>
            <a:r>
              <a:rPr sz="2450" spc="-15" dirty="0">
                <a:solidFill>
                  <a:srgbClr val="333333"/>
                </a:solidFill>
                <a:latin typeface="Calibri"/>
                <a:cs typeface="Calibri"/>
              </a:rPr>
              <a:t> composto</a:t>
            </a:r>
            <a:r>
              <a:rPr sz="245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da</a:t>
            </a:r>
            <a:r>
              <a:rPr sz="245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33333"/>
                </a:solidFill>
                <a:latin typeface="Calibri"/>
                <a:cs typeface="Calibri"/>
              </a:rPr>
              <a:t>più</a:t>
            </a:r>
            <a:r>
              <a:rPr sz="245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333333"/>
                </a:solidFill>
                <a:latin typeface="Calibri"/>
                <a:cs typeface="Calibri"/>
              </a:rPr>
              <a:t>quesiti.</a:t>
            </a:r>
            <a:endParaRPr sz="24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27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1276728" y="582710"/>
            <a:ext cx="8908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quesito di ricerca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F876629-974D-8B0A-0194-431C0E1E5838}"/>
              </a:ext>
            </a:extLst>
          </p:cNvPr>
          <p:cNvSpPr txBox="1"/>
          <p:nvPr/>
        </p:nvSpPr>
        <p:spPr>
          <a:xfrm>
            <a:off x="3571730" y="2131985"/>
            <a:ext cx="6786880" cy="3820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5" dirty="0">
                <a:solidFill>
                  <a:srgbClr val="C45811"/>
                </a:solidFill>
                <a:latin typeface="Calibri"/>
                <a:cs typeface="Calibri"/>
              </a:rPr>
              <a:t>Che</a:t>
            </a:r>
            <a:r>
              <a:rPr sz="2450" b="1" spc="-35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C45811"/>
                </a:solidFill>
                <a:latin typeface="Calibri"/>
                <a:cs typeface="Calibri"/>
              </a:rPr>
              <a:t>cosa</a:t>
            </a:r>
            <a:r>
              <a:rPr sz="2450" b="1" spc="-65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50" b="1" spc="-20" dirty="0">
                <a:solidFill>
                  <a:srgbClr val="C45811"/>
                </a:solidFill>
                <a:latin typeface="Calibri"/>
                <a:cs typeface="Calibri"/>
              </a:rPr>
              <a:t>sto</a:t>
            </a:r>
            <a:r>
              <a:rPr sz="2450" b="1" spc="-55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50" b="1" spc="-20" dirty="0">
                <a:solidFill>
                  <a:srgbClr val="C45811"/>
                </a:solidFill>
                <a:latin typeface="Calibri"/>
                <a:cs typeface="Calibri"/>
              </a:rPr>
              <a:t>cercando?</a:t>
            </a:r>
            <a:endParaRPr sz="2450" dirty="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30"/>
              </a:spcBef>
            </a:pPr>
            <a:r>
              <a:rPr sz="2100" dirty="0">
                <a:latin typeface="Calibri"/>
                <a:cs typeface="Calibri"/>
              </a:rPr>
              <a:t>I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concetti</a:t>
            </a:r>
            <a:r>
              <a:rPr sz="2100" b="1" spc="-7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fondamentali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individuabili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all’interno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dello </a:t>
            </a:r>
            <a:r>
              <a:rPr sz="2100" spc="-15" dirty="0">
                <a:latin typeface="Calibri"/>
                <a:cs typeface="Calibri"/>
              </a:rPr>
              <a:t>scenario.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2450" b="1" spc="-5" dirty="0">
                <a:solidFill>
                  <a:srgbClr val="C45811"/>
                </a:solidFill>
                <a:latin typeface="Calibri"/>
                <a:cs typeface="Calibri"/>
              </a:rPr>
              <a:t>Con</a:t>
            </a:r>
            <a:r>
              <a:rPr sz="2450" b="1" spc="-60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C45811"/>
                </a:solidFill>
                <a:latin typeface="Calibri"/>
                <a:cs typeface="Calibri"/>
              </a:rPr>
              <a:t>quali</a:t>
            </a:r>
            <a:r>
              <a:rPr sz="2450" b="1" spc="10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50" b="1" spc="-20" dirty="0">
                <a:solidFill>
                  <a:srgbClr val="C45811"/>
                </a:solidFill>
                <a:latin typeface="Calibri"/>
                <a:cs typeface="Calibri"/>
              </a:rPr>
              <a:t>parole?</a:t>
            </a:r>
            <a:endParaRPr sz="2450" dirty="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15"/>
              </a:spcBef>
            </a:pPr>
            <a:r>
              <a:rPr sz="2100" dirty="0">
                <a:latin typeface="Calibri"/>
                <a:cs typeface="Calibri"/>
              </a:rPr>
              <a:t>I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termini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esprimono: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b="1" spc="-5" dirty="0">
                <a:latin typeface="Calibri"/>
                <a:cs typeface="Calibri"/>
              </a:rPr>
              <a:t>inonimi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contrari</a:t>
            </a:r>
            <a:r>
              <a:rPr sz="2100" spc="-15" dirty="0">
                <a:latin typeface="Calibri"/>
                <a:cs typeface="Calibri"/>
              </a:rPr>
              <a:t>;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parole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libere</a:t>
            </a:r>
            <a:endParaRPr sz="2100" dirty="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e,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 </a:t>
            </a:r>
            <a:r>
              <a:rPr sz="2100" spc="-10" dirty="0">
                <a:latin typeface="Calibri"/>
                <a:cs typeface="Calibri"/>
              </a:rPr>
              <a:t>caso </a:t>
            </a:r>
            <a:r>
              <a:rPr sz="2100" spc="-5" dirty="0">
                <a:latin typeface="Calibri"/>
                <a:cs typeface="Calibri"/>
              </a:rPr>
              <a:t>delle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BD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bibliografiche,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termini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40" dirty="0">
                <a:latin typeface="Calibri"/>
                <a:cs typeface="Calibri"/>
              </a:rPr>
              <a:t>Tesauro</a:t>
            </a:r>
            <a:r>
              <a:rPr sz="2100" spc="-40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2450" b="1" spc="-5" dirty="0">
                <a:solidFill>
                  <a:srgbClr val="C45811"/>
                </a:solidFill>
                <a:latin typeface="Calibri"/>
                <a:cs typeface="Calibri"/>
              </a:rPr>
              <a:t>In</a:t>
            </a:r>
            <a:r>
              <a:rPr sz="2450" b="1" spc="-50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C45811"/>
                </a:solidFill>
                <a:latin typeface="Calibri"/>
                <a:cs typeface="Calibri"/>
              </a:rPr>
              <a:t>quale</a:t>
            </a:r>
            <a:r>
              <a:rPr sz="2450" b="1" spc="-40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C45811"/>
                </a:solidFill>
                <a:latin typeface="Calibri"/>
                <a:cs typeface="Calibri"/>
              </a:rPr>
              <a:t>relazione</a:t>
            </a:r>
            <a:r>
              <a:rPr sz="2450" b="1" spc="-15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50" b="1" spc="-20" dirty="0">
                <a:solidFill>
                  <a:srgbClr val="C45811"/>
                </a:solidFill>
                <a:latin typeface="Calibri"/>
                <a:cs typeface="Calibri"/>
              </a:rPr>
              <a:t>tra</a:t>
            </a:r>
            <a:r>
              <a:rPr sz="2450" b="1" spc="-35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C45811"/>
                </a:solidFill>
                <a:latin typeface="Calibri"/>
                <a:cs typeface="Calibri"/>
              </a:rPr>
              <a:t>loro?</a:t>
            </a:r>
            <a:endParaRPr sz="2450" dirty="0">
              <a:latin typeface="Calibri"/>
              <a:cs typeface="Calibri"/>
            </a:endParaRPr>
          </a:p>
          <a:p>
            <a:pPr marL="71755" marR="1425575">
              <a:lnSpc>
                <a:spcPct val="100000"/>
              </a:lnSpc>
              <a:spcBef>
                <a:spcPts val="25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relazioni</a:t>
            </a:r>
            <a:r>
              <a:rPr sz="2100" spc="-25" dirty="0">
                <a:latin typeface="Calibri"/>
                <a:cs typeface="Calibri"/>
              </a:rPr>
              <a:t> logico-astratte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legano tali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termini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(operatori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booleani).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A2EBA564-E367-84A6-622B-E223E9BDAD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4227" y="2150832"/>
            <a:ext cx="603503" cy="896111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26DB63C-E151-8774-E839-8595ED3144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2392" y="3429468"/>
            <a:ext cx="1028699" cy="955547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1100E2AC-8591-E03D-8425-369A44530AB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5168" y="5035765"/>
            <a:ext cx="801623" cy="8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613536" y="492275"/>
            <a:ext cx="8908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Quesiti di background e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foreground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865B4F7-4C67-8552-14E7-C12EF0ECD75E}"/>
              </a:ext>
            </a:extLst>
          </p:cNvPr>
          <p:cNvSpPr txBox="1"/>
          <p:nvPr/>
        </p:nvSpPr>
        <p:spPr>
          <a:xfrm>
            <a:off x="1621284" y="1562951"/>
            <a:ext cx="3505200" cy="49104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1971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73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Quesiti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“Background”</a:t>
            </a:r>
            <a:endParaRPr sz="2800" dirty="0">
              <a:latin typeface="Calibri"/>
              <a:cs typeface="Calibri"/>
            </a:endParaRPr>
          </a:p>
          <a:p>
            <a:pPr marL="12700" marR="118745">
              <a:lnSpc>
                <a:spcPct val="90000"/>
              </a:lnSpc>
              <a:spcBef>
                <a:spcPts val="1725"/>
              </a:spcBef>
            </a:pPr>
            <a:r>
              <a:rPr sz="2450" spc="-5" dirty="0">
                <a:latin typeface="Calibri"/>
                <a:cs typeface="Calibri"/>
              </a:rPr>
              <a:t>In </a:t>
            </a:r>
            <a:r>
              <a:rPr sz="2450" spc="-10" dirty="0">
                <a:latin typeface="Calibri"/>
                <a:cs typeface="Calibri"/>
              </a:rPr>
              <a:t>campo </a:t>
            </a:r>
            <a:r>
              <a:rPr sz="2450" spc="-20" dirty="0">
                <a:latin typeface="Calibri"/>
                <a:cs typeface="Calibri"/>
              </a:rPr>
              <a:t>clinico- 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assistenziale,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sono</a:t>
            </a:r>
            <a:r>
              <a:rPr sz="2450" spc="-10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i</a:t>
            </a:r>
            <a:r>
              <a:rPr sz="2450" spc="-11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quesiti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5B9AD3"/>
                </a:solidFill>
                <a:latin typeface="Calibri"/>
                <a:cs typeface="Calibri"/>
              </a:rPr>
              <a:t>di</a:t>
            </a:r>
            <a:r>
              <a:rPr sz="2450" b="1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50" b="1" spc="-30" dirty="0">
                <a:solidFill>
                  <a:srgbClr val="5B9AD3"/>
                </a:solidFill>
                <a:latin typeface="Calibri"/>
                <a:cs typeface="Calibri"/>
              </a:rPr>
              <a:t>carattere </a:t>
            </a:r>
            <a:r>
              <a:rPr sz="2450" b="1" spc="-15" dirty="0">
                <a:solidFill>
                  <a:srgbClr val="5B9AD3"/>
                </a:solidFill>
                <a:latin typeface="Calibri"/>
                <a:cs typeface="Calibri"/>
              </a:rPr>
              <a:t>generale </a:t>
            </a:r>
            <a:r>
              <a:rPr sz="2450" b="1" spc="-1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riguardo </a:t>
            </a:r>
            <a:r>
              <a:rPr sz="2450" spc="-25" dirty="0">
                <a:latin typeface="Calibri"/>
                <a:cs typeface="Calibri"/>
              </a:rPr>
              <a:t>una </a:t>
            </a:r>
            <a:r>
              <a:rPr sz="2450" spc="-10" dirty="0">
                <a:latin typeface="Calibri"/>
                <a:cs typeface="Calibri"/>
              </a:rPr>
              <a:t>patologia, </a:t>
            </a:r>
            <a:r>
              <a:rPr sz="2450" spc="-25" dirty="0">
                <a:latin typeface="Calibri"/>
                <a:cs typeface="Calibri"/>
              </a:rPr>
              <a:t>un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-45" dirty="0">
                <a:latin typeface="Calibri"/>
                <a:cs typeface="Calibri"/>
              </a:rPr>
              <a:t>trattamento,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ecc.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Mirano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recuperare </a:t>
            </a:r>
            <a:r>
              <a:rPr sz="2450" b="1" spc="-25" dirty="0">
                <a:solidFill>
                  <a:srgbClr val="5B9AD3"/>
                </a:solidFill>
                <a:latin typeface="Calibri"/>
                <a:cs typeface="Calibri"/>
              </a:rPr>
              <a:t>conoscenze</a:t>
            </a:r>
            <a:r>
              <a:rPr sz="2450" b="1" spc="-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5B9AD3"/>
                </a:solidFill>
                <a:latin typeface="Calibri"/>
                <a:cs typeface="Calibri"/>
              </a:rPr>
              <a:t>di </a:t>
            </a:r>
            <a:r>
              <a:rPr sz="2450" b="1" spc="-5" dirty="0">
                <a:solidFill>
                  <a:srgbClr val="5B9AD3"/>
                </a:solidFill>
                <a:latin typeface="Calibri"/>
                <a:cs typeface="Calibri"/>
              </a:rPr>
              <a:t> base</a:t>
            </a:r>
            <a:r>
              <a:rPr sz="2450" spc="-5" dirty="0">
                <a:latin typeface="Calibri"/>
                <a:cs typeface="Calibri"/>
              </a:rPr>
              <a:t>: </a:t>
            </a:r>
            <a:r>
              <a:rPr sz="2450" spc="-60" dirty="0">
                <a:latin typeface="Calibri"/>
                <a:cs typeface="Calibri"/>
              </a:rPr>
              <a:t>cos’è </a:t>
            </a:r>
            <a:r>
              <a:rPr sz="2450" spc="-25" dirty="0">
                <a:latin typeface="Calibri"/>
                <a:cs typeface="Calibri"/>
              </a:rPr>
              <a:t>una 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d</a:t>
            </a:r>
            <a:r>
              <a:rPr sz="2450" spc="-15" dirty="0">
                <a:latin typeface="Calibri"/>
                <a:cs typeface="Calibri"/>
              </a:rPr>
              <a:t>e</a:t>
            </a:r>
            <a:r>
              <a:rPr sz="2450" spc="-35" dirty="0">
                <a:latin typeface="Calibri"/>
                <a:cs typeface="Calibri"/>
              </a:rPr>
              <a:t>t</a:t>
            </a:r>
            <a:r>
              <a:rPr sz="2450" dirty="0">
                <a:latin typeface="Calibri"/>
                <a:cs typeface="Calibri"/>
              </a:rPr>
              <a:t>e</a:t>
            </a:r>
            <a:r>
              <a:rPr sz="2450" spc="-10" dirty="0">
                <a:latin typeface="Calibri"/>
                <a:cs typeface="Calibri"/>
              </a:rPr>
              <a:t>r</a:t>
            </a:r>
            <a:r>
              <a:rPr sz="2450" spc="-5" dirty="0">
                <a:latin typeface="Calibri"/>
                <a:cs typeface="Calibri"/>
              </a:rPr>
              <a:t>mi</a:t>
            </a:r>
            <a:r>
              <a:rPr sz="2450" spc="-10" dirty="0">
                <a:latin typeface="Calibri"/>
                <a:cs typeface="Calibri"/>
              </a:rPr>
              <a:t>n</a:t>
            </a:r>
            <a:r>
              <a:rPr sz="2450" spc="-30" dirty="0">
                <a:latin typeface="Calibri"/>
                <a:cs typeface="Calibri"/>
              </a:rPr>
              <a:t>a</a:t>
            </a:r>
            <a:r>
              <a:rPr sz="2450" spc="-35" dirty="0">
                <a:latin typeface="Calibri"/>
                <a:cs typeface="Calibri"/>
              </a:rPr>
              <a:t>t</a:t>
            </a:r>
            <a:r>
              <a:rPr sz="2450" spc="-5" dirty="0">
                <a:latin typeface="Calibri"/>
                <a:cs typeface="Calibri"/>
              </a:rPr>
              <a:t>a</a:t>
            </a:r>
            <a:r>
              <a:rPr sz="2450" spc="-120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m</a:t>
            </a:r>
            <a:r>
              <a:rPr sz="2450" spc="-15" dirty="0">
                <a:latin typeface="Calibri"/>
                <a:cs typeface="Calibri"/>
              </a:rPr>
              <a:t>al</a:t>
            </a:r>
            <a:r>
              <a:rPr sz="2450" spc="-40" dirty="0">
                <a:latin typeface="Calibri"/>
                <a:cs typeface="Calibri"/>
              </a:rPr>
              <a:t>a</a:t>
            </a:r>
            <a:r>
              <a:rPr sz="2450" spc="-60" dirty="0">
                <a:latin typeface="Calibri"/>
                <a:cs typeface="Calibri"/>
              </a:rPr>
              <a:t>t</a:t>
            </a:r>
            <a:r>
              <a:rPr sz="2450" spc="-25" dirty="0">
                <a:latin typeface="Calibri"/>
                <a:cs typeface="Calibri"/>
              </a:rPr>
              <a:t>t</a:t>
            </a:r>
            <a:r>
              <a:rPr sz="2450" spc="-15" dirty="0">
                <a:latin typeface="Calibri"/>
                <a:cs typeface="Calibri"/>
              </a:rPr>
              <a:t>ia</a:t>
            </a:r>
            <a:r>
              <a:rPr sz="2450" spc="-5" dirty="0">
                <a:latin typeface="Calibri"/>
                <a:cs typeface="Calibri"/>
              </a:rPr>
              <a:t>?</a:t>
            </a:r>
            <a:endParaRPr sz="2450" dirty="0">
              <a:latin typeface="Calibri"/>
              <a:cs typeface="Calibri"/>
            </a:endParaRPr>
          </a:p>
          <a:p>
            <a:pPr marL="12700">
              <a:lnSpc>
                <a:spcPts val="2495"/>
              </a:lnSpc>
            </a:pPr>
            <a:r>
              <a:rPr sz="2450" spc="-5" dirty="0">
                <a:latin typeface="Calibri"/>
                <a:cs typeface="Calibri"/>
              </a:rPr>
              <a:t>Quali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sono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le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sue </a:t>
            </a:r>
            <a:r>
              <a:rPr sz="2450" spc="-20" dirty="0">
                <a:latin typeface="Calibri"/>
                <a:cs typeface="Calibri"/>
              </a:rPr>
              <a:t>cause?</a:t>
            </a:r>
            <a:endParaRPr sz="2450" dirty="0">
              <a:latin typeface="Calibri"/>
              <a:cs typeface="Calibri"/>
            </a:endParaRPr>
          </a:p>
          <a:p>
            <a:pPr marL="12700" marR="631825">
              <a:lnSpc>
                <a:spcPct val="90000"/>
              </a:lnSpc>
              <a:spcBef>
                <a:spcPts val="150"/>
              </a:spcBef>
            </a:pPr>
            <a:r>
              <a:rPr sz="2450" dirty="0">
                <a:latin typeface="Calibri"/>
                <a:cs typeface="Calibri"/>
              </a:rPr>
              <a:t>Come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si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presenta?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Che </a:t>
            </a:r>
            <a:r>
              <a:rPr sz="2450" spc="-53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tipo di </a:t>
            </a:r>
            <a:r>
              <a:rPr sz="2450" spc="-15" dirty="0">
                <a:latin typeface="Calibri"/>
                <a:cs typeface="Calibri"/>
              </a:rPr>
              <a:t>terapie </a:t>
            </a:r>
            <a:r>
              <a:rPr sz="2450" spc="-5" dirty="0">
                <a:latin typeface="Calibri"/>
                <a:cs typeface="Calibri"/>
              </a:rPr>
              <a:t>le </a:t>
            </a:r>
            <a:r>
              <a:rPr sz="2450" spc="-30" dirty="0">
                <a:latin typeface="Calibri"/>
                <a:cs typeface="Calibri"/>
              </a:rPr>
              <a:t>si 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possono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applicare?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254E9B2-BB00-E03C-5A21-D77B759D8C1D}"/>
              </a:ext>
            </a:extLst>
          </p:cNvPr>
          <p:cNvSpPr txBox="1"/>
          <p:nvPr/>
        </p:nvSpPr>
        <p:spPr>
          <a:xfrm>
            <a:off x="6562677" y="1562951"/>
            <a:ext cx="3268345" cy="490283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Quesiti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AF50"/>
                </a:solidFill>
                <a:latin typeface="Calibri"/>
                <a:cs typeface="Calibri"/>
              </a:rPr>
              <a:t>“Foreground”</a:t>
            </a:r>
            <a:endParaRPr sz="2800" dirty="0">
              <a:latin typeface="Calibri"/>
              <a:cs typeface="Calibri"/>
            </a:endParaRPr>
          </a:p>
          <a:p>
            <a:pPr marL="12700" marR="19685">
              <a:lnSpc>
                <a:spcPts val="2350"/>
              </a:lnSpc>
              <a:spcBef>
                <a:spcPts val="1795"/>
              </a:spcBef>
            </a:pPr>
            <a:r>
              <a:rPr sz="2450" spc="-5" dirty="0">
                <a:latin typeface="Calibri"/>
                <a:cs typeface="Calibri"/>
              </a:rPr>
              <a:t>In </a:t>
            </a:r>
            <a:r>
              <a:rPr sz="2450" spc="-10" dirty="0">
                <a:latin typeface="Calibri"/>
                <a:cs typeface="Calibri"/>
              </a:rPr>
              <a:t>campo </a:t>
            </a:r>
            <a:r>
              <a:rPr sz="2450" spc="-20" dirty="0">
                <a:latin typeface="Calibri"/>
                <a:cs typeface="Calibri"/>
              </a:rPr>
              <a:t>clinico- 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assi</a:t>
            </a:r>
            <a:r>
              <a:rPr sz="2450" spc="-30" dirty="0">
                <a:latin typeface="Calibri"/>
                <a:cs typeface="Calibri"/>
              </a:rPr>
              <a:t>s</a:t>
            </a:r>
            <a:r>
              <a:rPr sz="2450" spc="-35" dirty="0">
                <a:latin typeface="Calibri"/>
                <a:cs typeface="Calibri"/>
              </a:rPr>
              <a:t>t</a:t>
            </a:r>
            <a:r>
              <a:rPr sz="2450" dirty="0">
                <a:latin typeface="Calibri"/>
                <a:cs typeface="Calibri"/>
              </a:rPr>
              <a:t>e</a:t>
            </a:r>
            <a:r>
              <a:rPr sz="2450" spc="-10" dirty="0">
                <a:latin typeface="Calibri"/>
                <a:cs typeface="Calibri"/>
              </a:rPr>
              <a:t>n</a:t>
            </a:r>
            <a:r>
              <a:rPr sz="2450" dirty="0">
                <a:latin typeface="Calibri"/>
                <a:cs typeface="Calibri"/>
              </a:rPr>
              <a:t>z</a:t>
            </a:r>
            <a:r>
              <a:rPr sz="2450" spc="-5" dirty="0">
                <a:latin typeface="Calibri"/>
                <a:cs typeface="Calibri"/>
              </a:rPr>
              <a:t>iale,</a:t>
            </a:r>
            <a:r>
              <a:rPr sz="2450" spc="-114" dirty="0">
                <a:latin typeface="Calibri"/>
                <a:cs typeface="Calibri"/>
              </a:rPr>
              <a:t> </a:t>
            </a:r>
            <a:r>
              <a:rPr sz="2450" spc="-30" dirty="0">
                <a:latin typeface="Calibri"/>
                <a:cs typeface="Calibri"/>
              </a:rPr>
              <a:t>s</a:t>
            </a:r>
            <a:r>
              <a:rPr sz="2450" spc="-25" dirty="0">
                <a:latin typeface="Calibri"/>
                <a:cs typeface="Calibri"/>
              </a:rPr>
              <a:t>o</a:t>
            </a:r>
            <a:r>
              <a:rPr sz="2450" spc="-35" dirty="0">
                <a:latin typeface="Calibri"/>
                <a:cs typeface="Calibri"/>
              </a:rPr>
              <a:t>n</a:t>
            </a:r>
            <a:r>
              <a:rPr sz="2450" spc="-5" dirty="0">
                <a:latin typeface="Calibri"/>
                <a:cs typeface="Calibri"/>
              </a:rPr>
              <a:t>o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qu</a:t>
            </a:r>
            <a:r>
              <a:rPr sz="2450" spc="-5" dirty="0">
                <a:latin typeface="Calibri"/>
                <a:cs typeface="Calibri"/>
              </a:rPr>
              <a:t>esi</a:t>
            </a:r>
            <a:r>
              <a:rPr sz="2450" spc="-10" dirty="0">
                <a:latin typeface="Calibri"/>
                <a:cs typeface="Calibri"/>
              </a:rPr>
              <a:t>t</a:t>
            </a:r>
            <a:r>
              <a:rPr sz="2450" spc="-5" dirty="0">
                <a:latin typeface="Calibri"/>
                <a:cs typeface="Calibri"/>
              </a:rPr>
              <a:t>i  </a:t>
            </a:r>
            <a:r>
              <a:rPr sz="2450" b="1" spc="-5" dirty="0">
                <a:solidFill>
                  <a:srgbClr val="5B9AD3"/>
                </a:solidFill>
                <a:latin typeface="Corbel"/>
                <a:cs typeface="Corbel"/>
              </a:rPr>
              <a:t>specifici</a:t>
            </a:r>
            <a:r>
              <a:rPr sz="2450" spc="-5" dirty="0">
                <a:latin typeface="Calibri"/>
                <a:cs typeface="Calibri"/>
              </a:rPr>
              <a:t>, </a:t>
            </a:r>
            <a:r>
              <a:rPr sz="2450" spc="-25" dirty="0">
                <a:latin typeface="Calibri"/>
                <a:cs typeface="Calibri"/>
              </a:rPr>
              <a:t>fondati </a:t>
            </a:r>
            <a:r>
              <a:rPr sz="2450" spc="-5" dirty="0">
                <a:latin typeface="Calibri"/>
                <a:cs typeface="Calibri"/>
              </a:rPr>
              <a:t>su 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conoscenze </a:t>
            </a:r>
            <a:r>
              <a:rPr sz="2450" spc="-5" dirty="0">
                <a:latin typeface="Calibri"/>
                <a:cs typeface="Calibri"/>
              </a:rPr>
              <a:t>di </a:t>
            </a:r>
            <a:r>
              <a:rPr sz="2450" spc="-25" dirty="0">
                <a:latin typeface="Calibri"/>
                <a:cs typeface="Calibri"/>
              </a:rPr>
              <a:t>base </a:t>
            </a:r>
            <a:r>
              <a:rPr sz="2450" spc="-5" dirty="0">
                <a:latin typeface="Calibri"/>
                <a:cs typeface="Calibri"/>
              </a:rPr>
              <a:t>già 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acquisite.</a:t>
            </a:r>
            <a:endParaRPr sz="2450" dirty="0">
              <a:latin typeface="Calibri"/>
              <a:cs typeface="Calibri"/>
            </a:endParaRPr>
          </a:p>
          <a:p>
            <a:pPr marL="12700" marR="5080">
              <a:lnSpc>
                <a:spcPts val="2350"/>
              </a:lnSpc>
              <a:spcBef>
                <a:spcPts val="1810"/>
              </a:spcBef>
            </a:pPr>
            <a:r>
              <a:rPr sz="2450" spc="-15" dirty="0">
                <a:latin typeface="Calibri"/>
                <a:cs typeface="Calibri"/>
              </a:rPr>
              <a:t>Spesso </a:t>
            </a:r>
            <a:r>
              <a:rPr sz="2450" spc="-5" dirty="0">
                <a:latin typeface="Calibri"/>
                <a:cs typeface="Calibri"/>
              </a:rPr>
              <a:t>sono </a:t>
            </a:r>
            <a:r>
              <a:rPr sz="2450" spc="-20" dirty="0">
                <a:latin typeface="Calibri"/>
                <a:cs typeface="Calibri"/>
              </a:rPr>
              <a:t>finalizzati </a:t>
            </a:r>
            <a:r>
              <a:rPr sz="2450" spc="-5" dirty="0">
                <a:latin typeface="Calibri"/>
                <a:cs typeface="Calibri"/>
              </a:rPr>
              <a:t>a 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indagare </a:t>
            </a:r>
            <a:r>
              <a:rPr sz="2450" spc="-5" dirty="0">
                <a:latin typeface="Calibri"/>
                <a:cs typeface="Calibri"/>
              </a:rPr>
              <a:t>un </a:t>
            </a:r>
            <a:r>
              <a:rPr sz="2450" b="1" spc="-20" dirty="0">
                <a:solidFill>
                  <a:srgbClr val="5B9AD3"/>
                </a:solidFill>
                <a:latin typeface="Corbel"/>
                <a:cs typeface="Corbel"/>
              </a:rPr>
              <a:t>confronto </a:t>
            </a:r>
            <a:r>
              <a:rPr sz="2450" b="1" spc="-30" dirty="0">
                <a:solidFill>
                  <a:srgbClr val="5B9AD3"/>
                </a:solidFill>
                <a:latin typeface="Corbel"/>
                <a:cs typeface="Corbel"/>
              </a:rPr>
              <a:t>di </a:t>
            </a:r>
            <a:r>
              <a:rPr sz="2450" b="1" spc="-25" dirty="0">
                <a:solidFill>
                  <a:srgbClr val="5B9AD3"/>
                </a:solidFill>
                <a:latin typeface="Corbel"/>
                <a:cs typeface="Corbel"/>
              </a:rPr>
              <a:t> </a:t>
            </a:r>
            <a:r>
              <a:rPr sz="2450" b="1" spc="-5" dirty="0">
                <a:solidFill>
                  <a:srgbClr val="5B9AD3"/>
                </a:solidFill>
                <a:latin typeface="Corbel"/>
                <a:cs typeface="Corbel"/>
              </a:rPr>
              <a:t>efficacia </a:t>
            </a:r>
            <a:r>
              <a:rPr sz="2450" spc="-20" dirty="0">
                <a:latin typeface="Calibri"/>
                <a:cs typeface="Calibri"/>
              </a:rPr>
              <a:t>tra possibili 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alternative</a:t>
            </a:r>
            <a:r>
              <a:rPr sz="2450" spc="-114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diagnostiche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o </a:t>
            </a:r>
            <a:r>
              <a:rPr sz="2450" spc="-53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terapeutiche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percorribili.</a:t>
            </a:r>
            <a:endParaRPr sz="2450" dirty="0">
              <a:latin typeface="Calibri"/>
              <a:cs typeface="Calibri"/>
            </a:endParaRPr>
          </a:p>
          <a:p>
            <a:pPr marL="12700" marR="289560" indent="-635">
              <a:lnSpc>
                <a:spcPts val="2350"/>
              </a:lnSpc>
              <a:spcBef>
                <a:spcPts val="1815"/>
              </a:spcBef>
            </a:pPr>
            <a:r>
              <a:rPr sz="2450" spc="-5" dirty="0">
                <a:latin typeface="Calibri"/>
                <a:cs typeface="Calibri"/>
              </a:rPr>
              <a:t>Su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essi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si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basa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la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pratica </a:t>
            </a:r>
            <a:r>
              <a:rPr sz="2450" spc="-535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dell’</a:t>
            </a:r>
            <a:r>
              <a:rPr sz="2450" b="1" spc="-15" dirty="0">
                <a:solidFill>
                  <a:srgbClr val="5B9AD3"/>
                </a:solidFill>
                <a:latin typeface="Corbel"/>
                <a:cs typeface="Corbel"/>
              </a:rPr>
              <a:t>EBM</a:t>
            </a:r>
            <a:r>
              <a:rPr sz="2450" spc="-15" dirty="0">
                <a:latin typeface="Calibri"/>
                <a:cs typeface="Calibri"/>
              </a:rPr>
              <a:t>.</a:t>
            </a:r>
            <a:endParaRPr sz="24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0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873279" y="537837"/>
            <a:ext cx="8908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Come scrivere un quesito di background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5B5BF80-DE58-24DC-8ED5-8867857940EB}"/>
              </a:ext>
            </a:extLst>
          </p:cNvPr>
          <p:cNvSpPr txBox="1"/>
          <p:nvPr/>
        </p:nvSpPr>
        <p:spPr>
          <a:xfrm>
            <a:off x="413359" y="2446804"/>
            <a:ext cx="10821601" cy="2893100"/>
          </a:xfrm>
          <a:prstGeom prst="rect">
            <a:avLst/>
          </a:prstGeom>
          <a:solidFill>
            <a:schemeClr val="l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367665" marR="330200" indent="-355600">
              <a:lnSpc>
                <a:spcPts val="3000"/>
              </a:lnSpc>
              <a:spcBef>
                <a:spcPts val="100"/>
              </a:spcBef>
              <a:buClr>
                <a:srgbClr val="FF0000"/>
              </a:buClr>
              <a:buSzPct val="114583"/>
              <a:buAutoNum type="arabicPlain"/>
              <a:tabLst>
                <a:tab pos="367665" algn="l"/>
                <a:tab pos="368300" algn="l"/>
              </a:tabLst>
            </a:pPr>
            <a:r>
              <a:rPr sz="2400" b="1" spc="-145" dirty="0">
                <a:solidFill>
                  <a:srgbClr val="5B9AD3"/>
                </a:solidFill>
                <a:latin typeface="Calibri"/>
                <a:cs typeface="Calibri"/>
              </a:rPr>
              <a:t>T</a:t>
            </a:r>
            <a:r>
              <a:rPr sz="2400" b="1" spc="-75" dirty="0">
                <a:solidFill>
                  <a:srgbClr val="5B9AD3"/>
                </a:solidFill>
                <a:latin typeface="Calibri"/>
                <a:cs typeface="Calibri"/>
              </a:rPr>
              <a:t>r</a:t>
            </a:r>
            <a:r>
              <a:rPr sz="2400" b="1" spc="-25" dirty="0">
                <a:solidFill>
                  <a:srgbClr val="5B9AD3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5B9AD3"/>
                </a:solidFill>
                <a:latin typeface="Calibri"/>
                <a:cs typeface="Calibri"/>
              </a:rPr>
              <a:t>s</a:t>
            </a:r>
            <a:r>
              <a:rPr sz="2400" b="1" spc="-65" dirty="0">
                <a:solidFill>
                  <a:srgbClr val="5B9AD3"/>
                </a:solidFill>
                <a:latin typeface="Calibri"/>
                <a:cs typeface="Calibri"/>
              </a:rPr>
              <a:t>f</a:t>
            </a:r>
            <a:r>
              <a:rPr sz="2400" b="1" spc="-20" dirty="0">
                <a:solidFill>
                  <a:srgbClr val="5B9AD3"/>
                </a:solidFill>
                <a:latin typeface="Calibri"/>
                <a:cs typeface="Calibri"/>
              </a:rPr>
              <a:t>o</a:t>
            </a:r>
            <a:r>
              <a:rPr sz="2400" b="1" spc="-30" dirty="0">
                <a:solidFill>
                  <a:srgbClr val="5B9AD3"/>
                </a:solidFill>
                <a:latin typeface="Calibri"/>
                <a:cs typeface="Calibri"/>
              </a:rPr>
              <a:t>r</a:t>
            </a:r>
            <a:r>
              <a:rPr sz="2400" b="1" spc="-25" dirty="0">
                <a:solidFill>
                  <a:srgbClr val="5B9AD3"/>
                </a:solidFill>
                <a:latin typeface="Calibri"/>
                <a:cs typeface="Calibri"/>
              </a:rPr>
              <a:t>ma</a:t>
            </a:r>
            <a:r>
              <a:rPr sz="2400" b="1" spc="-50" dirty="0">
                <a:solidFill>
                  <a:srgbClr val="5B9AD3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e</a:t>
            </a:r>
            <a:r>
              <a:rPr sz="2400" b="1" spc="-13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l</a:t>
            </a:r>
            <a:r>
              <a:rPr sz="2400" b="1" spc="-30" dirty="0">
                <a:solidFill>
                  <a:srgbClr val="5B9AD3"/>
                </a:solidFill>
                <a:latin typeface="Calibri"/>
                <a:cs typeface="Calibri"/>
              </a:rPr>
              <a:t> t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ema</a:t>
            </a:r>
            <a:r>
              <a:rPr sz="2400" b="1" spc="-4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5B9AD3"/>
                </a:solidFill>
                <a:latin typeface="Calibri"/>
                <a:cs typeface="Calibri"/>
              </a:rPr>
              <a:t>o</a:t>
            </a:r>
            <a:r>
              <a:rPr sz="2400" b="1" spc="25" dirty="0">
                <a:solidFill>
                  <a:srgbClr val="5B9AD3"/>
                </a:solidFill>
                <a:latin typeface="Calibri"/>
                <a:cs typeface="Calibri"/>
              </a:rPr>
              <a:t>g</a:t>
            </a:r>
            <a:r>
              <a:rPr sz="2400" b="1" spc="-25" dirty="0">
                <a:solidFill>
                  <a:srgbClr val="5B9AD3"/>
                </a:solidFill>
                <a:latin typeface="Calibri"/>
                <a:cs typeface="Calibri"/>
              </a:rPr>
              <a:t>g</a:t>
            </a:r>
            <a:r>
              <a:rPr sz="2400" b="1" spc="-10" dirty="0">
                <a:solidFill>
                  <a:srgbClr val="5B9AD3"/>
                </a:solidFill>
                <a:latin typeface="Calibri"/>
                <a:cs typeface="Calibri"/>
              </a:rPr>
              <a:t>e</a:t>
            </a:r>
            <a:r>
              <a:rPr sz="2400" b="1" spc="-30" dirty="0">
                <a:solidFill>
                  <a:srgbClr val="5B9AD3"/>
                </a:solidFill>
                <a:latin typeface="Calibri"/>
                <a:cs typeface="Calibri"/>
              </a:rPr>
              <a:t>tt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o</a:t>
            </a:r>
            <a:r>
              <a:rPr sz="2400" b="1" spc="-6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d</a:t>
            </a:r>
            <a:r>
              <a:rPr sz="2400" b="1" spc="5" dirty="0">
                <a:solidFill>
                  <a:srgbClr val="5B9AD3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l</a:t>
            </a:r>
            <a:r>
              <a:rPr sz="2400" b="1" spc="-4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5B9AD3"/>
                </a:solidFill>
                <a:latin typeface="Calibri"/>
                <a:cs typeface="Calibri"/>
              </a:rPr>
              <a:t>r</a:t>
            </a:r>
            <a:r>
              <a:rPr sz="2400" b="1" spc="5" dirty="0">
                <a:solidFill>
                  <a:srgbClr val="5B9AD3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o</a:t>
            </a:r>
            <a:r>
              <a:rPr sz="2400" b="1" spc="-7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B9AD3"/>
                </a:solidFill>
                <a:latin typeface="Calibri"/>
                <a:cs typeface="Calibri"/>
              </a:rPr>
              <a:t>i</a:t>
            </a:r>
            <a:r>
              <a:rPr sz="2400" b="1" spc="-40" dirty="0">
                <a:solidFill>
                  <a:srgbClr val="5B9AD3"/>
                </a:solidFill>
                <a:latin typeface="Calibri"/>
                <a:cs typeface="Calibri"/>
              </a:rPr>
              <a:t>nt</a:t>
            </a:r>
            <a:r>
              <a:rPr sz="2400" b="1" spc="-10" dirty="0">
                <a:solidFill>
                  <a:srgbClr val="5B9AD3"/>
                </a:solidFill>
                <a:latin typeface="Calibri"/>
                <a:cs typeface="Calibri"/>
              </a:rPr>
              <a:t>e</a:t>
            </a:r>
            <a:r>
              <a:rPr sz="2400" b="1" spc="-40" dirty="0">
                <a:solidFill>
                  <a:srgbClr val="5B9AD3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5B9AD3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5B9AD3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5B9AD3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e 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conoscitivo</a:t>
            </a:r>
            <a:r>
              <a:rPr sz="2400" b="1" spc="-10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in</a:t>
            </a:r>
            <a:r>
              <a:rPr sz="2400" b="1" spc="-3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una</a:t>
            </a:r>
            <a:r>
              <a:rPr sz="2400" b="1" spc="-4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B9AD3"/>
                </a:solidFill>
                <a:latin typeface="Calibri"/>
                <a:cs typeface="Calibri"/>
              </a:rPr>
              <a:t>domanda</a:t>
            </a:r>
            <a:r>
              <a:rPr sz="2400" spc="-1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53365">
              <a:lnSpc>
                <a:spcPts val="2410"/>
              </a:lnSpc>
            </a:pPr>
            <a:r>
              <a:rPr sz="2100" spc="-10" dirty="0">
                <a:latin typeface="Calibri"/>
                <a:cs typeface="Calibri"/>
              </a:rPr>
              <a:t>Es.: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Voglio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esplorare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ricadute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psicologiche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difficoltà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</a:t>
            </a:r>
            <a:endParaRPr sz="2100" dirty="0">
              <a:latin typeface="Calibri"/>
              <a:cs typeface="Calibri"/>
            </a:endParaRPr>
          </a:p>
          <a:p>
            <a:pPr marL="252729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vita domestica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5" dirty="0">
                <a:latin typeface="Calibri"/>
                <a:cs typeface="Calibri"/>
              </a:rPr>
              <a:t>quotidiana </a:t>
            </a:r>
            <a:r>
              <a:rPr sz="2100" spc="-10" dirty="0">
                <a:latin typeface="Calibri"/>
                <a:cs typeface="Calibri"/>
              </a:rPr>
              <a:t>vissute </a:t>
            </a:r>
            <a:r>
              <a:rPr sz="2100" dirty="0">
                <a:latin typeface="Calibri"/>
                <a:cs typeface="Calibri"/>
              </a:rPr>
              <a:t>dai </a:t>
            </a:r>
            <a:r>
              <a:rPr sz="2100" spc="-10" dirty="0">
                <a:latin typeface="Calibri"/>
                <a:cs typeface="Calibri"/>
              </a:rPr>
              <a:t>famigliari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>
                <a:latin typeface="Calibri"/>
                <a:cs typeface="Calibri"/>
              </a:rPr>
              <a:t>pazienti </a:t>
            </a:r>
            <a:r>
              <a:rPr sz="2100" spc="-10" dirty="0">
                <a:latin typeface="Calibri"/>
                <a:cs typeface="Calibri"/>
              </a:rPr>
              <a:t> schizofrenici.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 err="1">
                <a:solidFill>
                  <a:srgbClr val="FF0000"/>
                </a:solidFill>
                <a:latin typeface="Calibri"/>
                <a:cs typeface="Calibri"/>
              </a:rPr>
              <a:t>Quali</a:t>
            </a:r>
            <a:r>
              <a:rPr sz="21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problematiche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sz="21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trovano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ad</a:t>
            </a:r>
            <a:r>
              <a:rPr sz="21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affrontare </a:t>
            </a:r>
            <a:r>
              <a:rPr sz="2100" spc="-45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1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famigliari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 di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pazienti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schizofrenici?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 dirty="0">
              <a:latin typeface="Calibri"/>
              <a:cs typeface="Calibri"/>
            </a:endParaRPr>
          </a:p>
          <a:p>
            <a:pPr marL="375285" marR="805815" indent="-355600">
              <a:lnSpc>
                <a:spcPts val="2900"/>
              </a:lnSpc>
              <a:buClr>
                <a:srgbClr val="FF0000"/>
              </a:buClr>
              <a:buSzPct val="114583"/>
              <a:buAutoNum type="arabicPlain" startAt="2"/>
              <a:tabLst>
                <a:tab pos="375285" algn="l"/>
                <a:tab pos="375920" algn="l"/>
              </a:tabLst>
            </a:pP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Scrivere il </a:t>
            </a:r>
            <a:r>
              <a:rPr sz="2400" b="1" spc="-10" dirty="0">
                <a:solidFill>
                  <a:srgbClr val="5B9AD3"/>
                </a:solidFill>
                <a:latin typeface="Calibri"/>
                <a:cs typeface="Calibri"/>
              </a:rPr>
              <a:t>titolo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della pubblicazione in </a:t>
            </a:r>
            <a:r>
              <a:rPr sz="2400" b="1" spc="-25" dirty="0">
                <a:solidFill>
                  <a:srgbClr val="5B9AD3"/>
                </a:solidFill>
                <a:latin typeface="Calibri"/>
                <a:cs typeface="Calibri"/>
              </a:rPr>
              <a:t>grado </a:t>
            </a:r>
            <a:r>
              <a:rPr sz="2400" b="1" spc="-53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B9AD3"/>
                </a:solidFill>
                <a:latin typeface="Calibri"/>
                <a:cs typeface="Calibri"/>
              </a:rPr>
              <a:t>idealmente</a:t>
            </a:r>
            <a:r>
              <a:rPr sz="2400" b="1" spc="-5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di</a:t>
            </a:r>
            <a:r>
              <a:rPr sz="2400" b="1" spc="-6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rispondere</a:t>
            </a:r>
            <a:r>
              <a:rPr sz="2400" b="1" spc="-8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B9AD3"/>
                </a:solidFill>
                <a:latin typeface="Calibri"/>
                <a:cs typeface="Calibri"/>
              </a:rPr>
              <a:t>questa</a:t>
            </a:r>
            <a:r>
              <a:rPr sz="2400" b="1" spc="-4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B9AD3"/>
                </a:solidFill>
                <a:latin typeface="Calibri"/>
                <a:cs typeface="Calibri"/>
              </a:rPr>
              <a:t>domanda</a:t>
            </a:r>
            <a:r>
              <a:rPr sz="2400" spc="-1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60985">
              <a:lnSpc>
                <a:spcPct val="100000"/>
              </a:lnSpc>
              <a:spcBef>
                <a:spcPts val="25"/>
              </a:spcBef>
            </a:pPr>
            <a:r>
              <a:rPr sz="2100" spc="-10" dirty="0">
                <a:latin typeface="Calibri"/>
                <a:cs typeface="Calibri"/>
              </a:rPr>
              <a:t>Es.: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problematiche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dei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famigliari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pazienti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schizofrenici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3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952187" y="461436"/>
            <a:ext cx="8908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Come scrivere un quesito di background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33A205C-AD64-D206-DDDF-704DFEA53374}"/>
              </a:ext>
            </a:extLst>
          </p:cNvPr>
          <p:cNvSpPr txBox="1"/>
          <p:nvPr/>
        </p:nvSpPr>
        <p:spPr>
          <a:xfrm>
            <a:off x="2253982" y="2027307"/>
            <a:ext cx="6925309" cy="2427605"/>
          </a:xfrm>
          <a:prstGeom prst="rect">
            <a:avLst/>
          </a:prstGeom>
          <a:solidFill>
            <a:schemeClr val="lt1"/>
          </a:solidFill>
        </p:spPr>
        <p:txBody>
          <a:bodyPr vert="horz" wrap="square" lIns="0" tIns="9525" rIns="0" bIns="0" rtlCol="0">
            <a:spAutoFit/>
          </a:bodyPr>
          <a:lstStyle/>
          <a:p>
            <a:pPr marL="240029" marR="5080" indent="-240029">
              <a:lnSpc>
                <a:spcPct val="100800"/>
              </a:lnSpc>
              <a:spcBef>
                <a:spcPts val="75"/>
              </a:spcBef>
              <a:buClr>
                <a:srgbClr val="FF0000"/>
              </a:buClr>
              <a:buAutoNum type="arabicPlain" startAt="3"/>
              <a:tabLst>
                <a:tab pos="240029" algn="l"/>
              </a:tabLst>
            </a:pPr>
            <a:r>
              <a:rPr sz="2400" b="1" spc="-10" dirty="0">
                <a:solidFill>
                  <a:srgbClr val="5B9AD3"/>
                </a:solidFill>
                <a:latin typeface="Calibri"/>
                <a:cs typeface="Calibri"/>
              </a:rPr>
              <a:t>Separare</a:t>
            </a:r>
            <a:r>
              <a:rPr sz="2400" b="1" spc="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 principali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B9AD3"/>
                </a:solidFill>
                <a:latin typeface="Calibri"/>
                <a:cs typeface="Calibri"/>
              </a:rPr>
              <a:t>concetti</a:t>
            </a:r>
            <a:r>
              <a:rPr sz="2400" b="1" spc="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che</a:t>
            </a:r>
            <a:r>
              <a:rPr sz="2400" b="1" spc="1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lo</a:t>
            </a:r>
            <a:r>
              <a:rPr sz="2400" b="1" spc="1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B9AD3"/>
                </a:solidFill>
                <a:latin typeface="Calibri"/>
                <a:cs typeface="Calibri"/>
              </a:rPr>
              <a:t>compongono</a:t>
            </a:r>
            <a:r>
              <a:rPr sz="2400" b="1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B9AD3"/>
                </a:solidFill>
                <a:latin typeface="Calibri"/>
                <a:cs typeface="Calibri"/>
              </a:rPr>
              <a:t>con </a:t>
            </a:r>
            <a:r>
              <a:rPr sz="2400" b="1" spc="-53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B9AD3"/>
                </a:solidFill>
                <a:latin typeface="Calibri"/>
                <a:cs typeface="Calibri"/>
              </a:rPr>
              <a:t>delle linee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  <a:spcBef>
                <a:spcPts val="60"/>
              </a:spcBef>
            </a:pPr>
            <a:r>
              <a:rPr sz="2100" spc="-5" dirty="0">
                <a:latin typeface="Calibri"/>
                <a:cs typeface="Calibri"/>
              </a:rPr>
              <a:t>Es.: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problematiche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 dei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famigliari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pazienti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schizofrenici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96850" marR="5080" indent="-184785">
              <a:lnSpc>
                <a:spcPct val="100800"/>
              </a:lnSpc>
              <a:buClr>
                <a:srgbClr val="FF0000"/>
              </a:buClr>
              <a:buAutoNum type="arabicPlain" startAt="4"/>
              <a:tabLst>
                <a:tab pos="236854" algn="l"/>
              </a:tabLst>
            </a:pPr>
            <a:r>
              <a:rPr sz="2400" b="1" dirty="0">
                <a:solidFill>
                  <a:srgbClr val="5B9AD3"/>
                </a:solidFill>
                <a:latin typeface="Corbel"/>
                <a:cs typeface="Corbel"/>
              </a:rPr>
              <a:t>Elencare, sotto </a:t>
            </a:r>
            <a:r>
              <a:rPr sz="2400" b="1" spc="-5" dirty="0">
                <a:solidFill>
                  <a:srgbClr val="5B9AD3"/>
                </a:solidFill>
                <a:latin typeface="Corbel"/>
                <a:cs typeface="Corbel"/>
              </a:rPr>
              <a:t>ciascuno </a:t>
            </a:r>
            <a:r>
              <a:rPr sz="2400" b="1" dirty="0">
                <a:solidFill>
                  <a:srgbClr val="5B9AD3"/>
                </a:solidFill>
                <a:latin typeface="Corbel"/>
                <a:cs typeface="Corbel"/>
              </a:rPr>
              <a:t>di esso, </a:t>
            </a:r>
            <a:r>
              <a:rPr sz="2400" b="1" spc="-5" dirty="0">
                <a:solidFill>
                  <a:srgbClr val="5B9AD3"/>
                </a:solidFill>
                <a:latin typeface="Corbel"/>
                <a:cs typeface="Corbel"/>
              </a:rPr>
              <a:t>possibili </a:t>
            </a:r>
            <a:r>
              <a:rPr sz="2400" b="1" spc="-15" dirty="0">
                <a:solidFill>
                  <a:srgbClr val="5B9AD3"/>
                </a:solidFill>
                <a:latin typeface="Corbel"/>
                <a:cs typeface="Corbel"/>
              </a:rPr>
              <a:t>sinonimi, </a:t>
            </a:r>
            <a:r>
              <a:rPr sz="2400" b="1" spc="-480" dirty="0">
                <a:solidFill>
                  <a:srgbClr val="5B9AD3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B9AD3"/>
                </a:solidFill>
                <a:latin typeface="Corbel"/>
                <a:cs typeface="Corbel"/>
              </a:rPr>
              <a:t>varianti</a:t>
            </a:r>
            <a:r>
              <a:rPr sz="2400" b="1" spc="175" dirty="0">
                <a:solidFill>
                  <a:srgbClr val="5B9AD3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B9AD3"/>
                </a:solidFill>
                <a:latin typeface="Corbel"/>
                <a:cs typeface="Corbel"/>
              </a:rPr>
              <a:t>concettuali,</a:t>
            </a:r>
            <a:r>
              <a:rPr sz="2400" b="1" spc="170" dirty="0">
                <a:solidFill>
                  <a:srgbClr val="5B9AD3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B9AD3"/>
                </a:solidFill>
                <a:latin typeface="Corbel"/>
                <a:cs typeface="Corbel"/>
              </a:rPr>
              <a:t>antonimi,</a:t>
            </a:r>
            <a:r>
              <a:rPr sz="2400" b="1" spc="170" dirty="0">
                <a:solidFill>
                  <a:srgbClr val="5B9AD3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B9AD3"/>
                </a:solidFill>
                <a:latin typeface="Corbel"/>
                <a:cs typeface="Corbel"/>
              </a:rPr>
              <a:t>termini</a:t>
            </a:r>
            <a:r>
              <a:rPr sz="2400" b="1" spc="165" dirty="0">
                <a:solidFill>
                  <a:srgbClr val="5B9AD3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B9AD3"/>
                </a:solidFill>
                <a:latin typeface="Corbel"/>
                <a:cs typeface="Corbel"/>
              </a:rPr>
              <a:t>tecnici,</a:t>
            </a:r>
            <a:r>
              <a:rPr sz="2400" b="1" spc="170" dirty="0">
                <a:solidFill>
                  <a:srgbClr val="5B9AD3"/>
                </a:solidFill>
                <a:latin typeface="Corbel"/>
                <a:cs typeface="Corbel"/>
              </a:rPr>
              <a:t> </a:t>
            </a:r>
            <a:r>
              <a:rPr sz="2400" b="1" spc="-30" dirty="0">
                <a:solidFill>
                  <a:srgbClr val="5B9AD3"/>
                </a:solidFill>
                <a:latin typeface="Corbel"/>
                <a:cs typeface="Corbel"/>
              </a:rPr>
              <a:t>ecc</a:t>
            </a:r>
            <a:r>
              <a:rPr sz="2400" spc="-30" dirty="0">
                <a:latin typeface="Corbel"/>
                <a:cs typeface="Corbel"/>
              </a:rPr>
              <a:t>.</a:t>
            </a:r>
            <a:endParaRPr sz="24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100" spc="-5" dirty="0">
                <a:latin typeface="Corbel"/>
                <a:cs typeface="Corbel"/>
              </a:rPr>
              <a:t>Es.:</a:t>
            </a:r>
            <a:r>
              <a:rPr sz="2100" spc="-35" dirty="0">
                <a:latin typeface="Corbel"/>
                <a:cs typeface="Corbel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Corbel"/>
                <a:cs typeface="Corbel"/>
              </a:rPr>
              <a:t>Le problematiche</a:t>
            </a:r>
            <a:r>
              <a:rPr sz="2100" spc="-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Corbel"/>
                <a:cs typeface="Corbel"/>
              </a:rPr>
              <a:t>dei</a:t>
            </a:r>
            <a:r>
              <a:rPr sz="210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Corbel"/>
                <a:cs typeface="Corbel"/>
              </a:rPr>
              <a:t>famigliari</a:t>
            </a:r>
            <a:r>
              <a:rPr sz="21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FF0000"/>
                </a:solidFill>
                <a:latin typeface="Corbel"/>
                <a:cs typeface="Corbel"/>
              </a:rPr>
              <a:t>di</a:t>
            </a:r>
            <a:r>
              <a:rPr sz="210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Corbel"/>
                <a:cs typeface="Corbel"/>
              </a:rPr>
              <a:t>pazienti</a:t>
            </a:r>
            <a:r>
              <a:rPr sz="2100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100" spc="-15" dirty="0">
                <a:solidFill>
                  <a:srgbClr val="FF0000"/>
                </a:solidFill>
                <a:latin typeface="Corbel"/>
                <a:cs typeface="Corbel"/>
              </a:rPr>
              <a:t>schizofrenici</a:t>
            </a:r>
            <a:endParaRPr sz="2100" dirty="0">
              <a:latin typeface="Corbel"/>
              <a:cs typeface="Corbel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D9ABD9E8-8747-4223-218A-12A8FF83C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855750"/>
              </p:ext>
            </p:extLst>
          </p:nvPr>
        </p:nvGraphicFramePr>
        <p:xfrm>
          <a:off x="2475496" y="4513133"/>
          <a:ext cx="5513705" cy="1233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990">
                <a:tc>
                  <a:txBody>
                    <a:bodyPr/>
                    <a:lstStyle/>
                    <a:p>
                      <a:pPr marR="407670" algn="ctr">
                        <a:lnSpc>
                          <a:spcPts val="1980"/>
                        </a:lnSpc>
                      </a:pPr>
                      <a:r>
                        <a:rPr sz="2100" spc="-15" dirty="0">
                          <a:solidFill>
                            <a:srgbClr val="FF0000"/>
                          </a:solidFill>
                          <a:latin typeface="Corbel"/>
                          <a:cs typeface="Corbel"/>
                        </a:rPr>
                        <a:t>fardello</a:t>
                      </a:r>
                      <a:endParaRPr sz="21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980"/>
                        </a:lnSpc>
                      </a:pPr>
                      <a:r>
                        <a:rPr sz="2100" spc="-15" dirty="0">
                          <a:solidFill>
                            <a:srgbClr val="FF0000"/>
                          </a:solidFill>
                          <a:latin typeface="Corbel"/>
                          <a:cs typeface="Corbel"/>
                        </a:rPr>
                        <a:t>genitori</a:t>
                      </a:r>
                      <a:endParaRPr sz="21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ts val="1980"/>
                        </a:lnSpc>
                      </a:pPr>
                      <a:r>
                        <a:rPr sz="2100" spc="-15" dirty="0">
                          <a:solidFill>
                            <a:srgbClr val="FF0000"/>
                          </a:solidFill>
                          <a:latin typeface="Corbel"/>
                          <a:cs typeface="Corbel"/>
                        </a:rPr>
                        <a:t>schizofrenia</a:t>
                      </a:r>
                      <a:endParaRPr sz="2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27">
                <a:tc>
                  <a:txBody>
                    <a:bodyPr/>
                    <a:lstStyle/>
                    <a:p>
                      <a:pPr marR="457834" algn="ctr">
                        <a:lnSpc>
                          <a:spcPts val="2210"/>
                        </a:lnSpc>
                      </a:pPr>
                      <a:r>
                        <a:rPr sz="2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qualità</a:t>
                      </a:r>
                      <a:r>
                        <a:rPr sz="2100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della</a:t>
                      </a:r>
                      <a:r>
                        <a:rPr sz="21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vita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2210"/>
                        </a:lnSpc>
                      </a:pPr>
                      <a:r>
                        <a:rPr sz="21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parenti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86105" algn="ctr">
                        <a:lnSpc>
                          <a:spcPts val="2210"/>
                        </a:lnSpc>
                      </a:pPr>
                      <a:r>
                        <a:rPr sz="21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psicosi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10">
                <a:tc>
                  <a:txBody>
                    <a:bodyPr/>
                    <a:lstStyle/>
                    <a:p>
                      <a:pPr marL="392430">
                        <a:lnSpc>
                          <a:spcPts val="2215"/>
                        </a:lnSpc>
                      </a:pPr>
                      <a:r>
                        <a:rPr sz="21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benessere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6927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2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2215"/>
                        </a:lnSpc>
                      </a:pPr>
                      <a:r>
                        <a:rPr sz="2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coniugi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2100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1655" algn="ctr">
                        <a:lnSpc>
                          <a:spcPts val="2215"/>
                        </a:lnSpc>
                      </a:pPr>
                      <a:r>
                        <a:rPr sz="2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2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FF2B5EF4-FFF2-40B4-BE49-F238E27FC236}">
                <a16:creationId xmlns:a16="http://schemas.microsoft.com/office/drawing/2014/main" id="{BBE5E3C8-E75F-C48B-452B-FE0FCD37EBAF}"/>
              </a:ext>
            </a:extLst>
          </p:cNvPr>
          <p:cNvSpPr txBox="1"/>
          <p:nvPr/>
        </p:nvSpPr>
        <p:spPr>
          <a:xfrm>
            <a:off x="2253982" y="5721483"/>
            <a:ext cx="5303520" cy="391160"/>
          </a:xfrm>
          <a:prstGeom prst="rect">
            <a:avLst/>
          </a:prstGeom>
          <a:solidFill>
            <a:schemeClr val="l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orbel"/>
                <a:cs typeface="Corbel"/>
              </a:rPr>
              <a:t>5</a:t>
            </a:r>
            <a:r>
              <a:rPr sz="2400" b="1" spc="39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5B9AD3"/>
                </a:solidFill>
                <a:latin typeface="Corbel"/>
                <a:cs typeface="Corbel"/>
              </a:rPr>
              <a:t>Tradurre</a:t>
            </a:r>
            <a:r>
              <a:rPr sz="2400" b="1" spc="-5" dirty="0">
                <a:solidFill>
                  <a:srgbClr val="5B9AD3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5B9AD3"/>
                </a:solidFill>
                <a:latin typeface="Corbel"/>
                <a:cs typeface="Corbel"/>
              </a:rPr>
              <a:t>l’operazione </a:t>
            </a:r>
            <a:r>
              <a:rPr sz="2400" b="1" spc="-5" dirty="0">
                <a:solidFill>
                  <a:srgbClr val="5B9AD3"/>
                </a:solidFill>
                <a:latin typeface="Corbel"/>
                <a:cs typeface="Corbel"/>
              </a:rPr>
              <a:t>anche</a:t>
            </a:r>
            <a:r>
              <a:rPr sz="2400" b="1" dirty="0">
                <a:solidFill>
                  <a:srgbClr val="5B9AD3"/>
                </a:solidFill>
                <a:latin typeface="Corbel"/>
                <a:cs typeface="Corbel"/>
              </a:rPr>
              <a:t> in</a:t>
            </a:r>
            <a:r>
              <a:rPr sz="2400" b="1" spc="5" dirty="0">
                <a:solidFill>
                  <a:srgbClr val="5B9AD3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B9AD3"/>
                </a:solidFill>
                <a:latin typeface="Corbel"/>
                <a:cs typeface="Corbel"/>
              </a:rPr>
              <a:t>inglese</a:t>
            </a:r>
            <a:r>
              <a:rPr sz="2000" dirty="0">
                <a:latin typeface="Corbel"/>
                <a:cs typeface="Corbel"/>
              </a:rPr>
              <a:t>.</a:t>
            </a:r>
            <a:endParaRPr sz="20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485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1064921" y="445697"/>
            <a:ext cx="8908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Come scrivere un quesito di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foreground</a:t>
            </a: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il PICO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E8174F19-D167-1830-C9B9-63F9291351F9}"/>
              </a:ext>
            </a:extLst>
          </p:cNvPr>
          <p:cNvSpPr txBox="1"/>
          <p:nvPr/>
        </p:nvSpPr>
        <p:spPr>
          <a:xfrm>
            <a:off x="1500300" y="2259403"/>
            <a:ext cx="10450830" cy="4152900"/>
          </a:xfrm>
          <a:prstGeom prst="rect">
            <a:avLst/>
          </a:prstGeom>
          <a:solidFill>
            <a:schemeClr val="lt1"/>
          </a:solidFill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ts val="4085"/>
              </a:lnSpc>
              <a:spcBef>
                <a:spcPts val="105"/>
              </a:spcBef>
            </a:pPr>
            <a:r>
              <a:rPr sz="3500" b="1" spc="-15" dirty="0">
                <a:solidFill>
                  <a:srgbClr val="4F80BB"/>
                </a:solidFill>
                <a:latin typeface="Corbel"/>
                <a:cs typeface="Corbel"/>
              </a:rPr>
              <a:t>P</a:t>
            </a:r>
            <a:r>
              <a:rPr sz="2100" b="1" spc="-15" dirty="0">
                <a:latin typeface="Corbel"/>
                <a:cs typeface="Corbel"/>
              </a:rPr>
              <a:t>aziente/popolazione/problema</a:t>
            </a:r>
            <a:r>
              <a:rPr sz="2100" b="1" spc="-40" dirty="0">
                <a:latin typeface="Corbel"/>
                <a:cs typeface="Corbel"/>
              </a:rPr>
              <a:t> </a:t>
            </a:r>
            <a:r>
              <a:rPr sz="2100" b="1" spc="-20" dirty="0">
                <a:latin typeface="Corbel"/>
                <a:cs typeface="Corbel"/>
              </a:rPr>
              <a:t>(Patient/Population/Problem):</a:t>
            </a:r>
            <a:endParaRPr sz="2100" dirty="0">
              <a:latin typeface="Corbel"/>
              <a:cs typeface="Corbel"/>
            </a:endParaRPr>
          </a:p>
          <a:p>
            <a:pPr marL="327660" marR="1318895">
              <a:lnSpc>
                <a:spcPts val="2210"/>
              </a:lnSpc>
              <a:spcBef>
                <a:spcPts val="215"/>
              </a:spcBef>
            </a:pPr>
            <a:r>
              <a:rPr sz="2100" spc="-5" dirty="0">
                <a:latin typeface="Corbel"/>
                <a:cs typeface="Corbel"/>
              </a:rPr>
              <a:t>Come </a:t>
            </a:r>
            <a:r>
              <a:rPr sz="2100" spc="-20" dirty="0">
                <a:latin typeface="Corbel"/>
                <a:cs typeface="Corbel"/>
              </a:rPr>
              <a:t>meglio </a:t>
            </a:r>
            <a:r>
              <a:rPr sz="2100" spc="-25" dirty="0">
                <a:latin typeface="Corbel"/>
                <a:cs typeface="Corbel"/>
              </a:rPr>
              <a:t>descriverei </a:t>
            </a:r>
            <a:r>
              <a:rPr sz="2100" spc="-10" dirty="0">
                <a:latin typeface="Corbel"/>
                <a:cs typeface="Corbel"/>
              </a:rPr>
              <a:t>il </a:t>
            </a:r>
            <a:r>
              <a:rPr sz="2100" spc="-15" dirty="0">
                <a:latin typeface="Corbel"/>
                <a:cs typeface="Corbel"/>
              </a:rPr>
              <a:t>mio </a:t>
            </a:r>
            <a:r>
              <a:rPr sz="2100" spc="-25" dirty="0">
                <a:latin typeface="Corbel"/>
                <a:cs typeface="Corbel"/>
              </a:rPr>
              <a:t>paziente, </a:t>
            </a:r>
            <a:r>
              <a:rPr sz="2100" spc="-10" dirty="0">
                <a:latin typeface="Corbel"/>
                <a:cs typeface="Corbel"/>
              </a:rPr>
              <a:t>la </a:t>
            </a:r>
            <a:r>
              <a:rPr sz="2100" spc="-25" dirty="0">
                <a:latin typeface="Corbel"/>
                <a:cs typeface="Corbel"/>
              </a:rPr>
              <a:t>popolazione </a:t>
            </a:r>
            <a:r>
              <a:rPr sz="2100" dirty="0">
                <a:latin typeface="Corbel"/>
                <a:cs typeface="Corbel"/>
              </a:rPr>
              <a:t>o </a:t>
            </a:r>
            <a:r>
              <a:rPr sz="2100" spc="-10" dirty="0">
                <a:latin typeface="Corbel"/>
                <a:cs typeface="Corbel"/>
              </a:rPr>
              <a:t>il </a:t>
            </a:r>
            <a:r>
              <a:rPr sz="2100" spc="-15" dirty="0">
                <a:latin typeface="Corbel"/>
                <a:cs typeface="Corbel"/>
              </a:rPr>
              <a:t>problema </a:t>
            </a:r>
            <a:r>
              <a:rPr sz="2100" spc="-5" dirty="0">
                <a:latin typeface="Corbel"/>
                <a:cs typeface="Corbel"/>
              </a:rPr>
              <a:t>di </a:t>
            </a:r>
            <a:r>
              <a:rPr sz="2100" dirty="0">
                <a:latin typeface="Corbel"/>
                <a:cs typeface="Corbel"/>
              </a:rPr>
              <a:t>cui mi </a:t>
            </a:r>
            <a:r>
              <a:rPr sz="2100" spc="-10" dirty="0">
                <a:latin typeface="Corbel"/>
                <a:cs typeface="Corbel"/>
              </a:rPr>
              <a:t>sto </a:t>
            </a:r>
            <a:r>
              <a:rPr sz="2100" spc="-409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occupando?</a:t>
            </a:r>
            <a:endParaRPr sz="2100" dirty="0">
              <a:latin typeface="Corbel"/>
              <a:cs typeface="Corbel"/>
            </a:endParaRPr>
          </a:p>
          <a:p>
            <a:pPr marL="24765">
              <a:lnSpc>
                <a:spcPts val="4090"/>
              </a:lnSpc>
              <a:spcBef>
                <a:spcPts val="375"/>
              </a:spcBef>
            </a:pPr>
            <a:r>
              <a:rPr sz="3500" b="1" spc="-20" dirty="0">
                <a:solidFill>
                  <a:srgbClr val="4F80BB"/>
                </a:solidFill>
                <a:latin typeface="Calibri"/>
                <a:cs typeface="Calibri"/>
              </a:rPr>
              <a:t>I</a:t>
            </a:r>
            <a:r>
              <a:rPr sz="2100" b="1" spc="-20" dirty="0">
                <a:latin typeface="Calibri"/>
                <a:cs typeface="Calibri"/>
              </a:rPr>
              <a:t>ntervento/esposizione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(Intervention/exposure):</a:t>
            </a:r>
            <a:endParaRPr sz="2100" dirty="0">
              <a:latin typeface="Calibri"/>
              <a:cs typeface="Calibri"/>
            </a:endParaRPr>
          </a:p>
          <a:p>
            <a:pPr marL="328295" marR="5080" indent="-635">
              <a:lnSpc>
                <a:spcPts val="2200"/>
              </a:lnSpc>
              <a:spcBef>
                <a:spcPts val="229"/>
              </a:spcBef>
            </a:pPr>
            <a:r>
              <a:rPr sz="2100" spc="-5" dirty="0">
                <a:latin typeface="Calibri"/>
                <a:cs typeface="Calibri"/>
              </a:rPr>
              <a:t>Che tipo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intervento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(es.: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trattamento),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45" dirty="0">
                <a:latin typeface="Calibri"/>
                <a:cs typeface="Calibri"/>
              </a:rPr>
              <a:t>fattore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prognostico, test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diagnostico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esposizione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sto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considerando?</a:t>
            </a:r>
            <a:endParaRPr sz="2100" dirty="0">
              <a:latin typeface="Calibri"/>
              <a:cs typeface="Calibri"/>
            </a:endParaRPr>
          </a:p>
          <a:p>
            <a:pPr marL="13970">
              <a:lnSpc>
                <a:spcPts val="4130"/>
              </a:lnSpc>
              <a:spcBef>
                <a:spcPts val="580"/>
              </a:spcBef>
            </a:pPr>
            <a:r>
              <a:rPr sz="3500" b="1" spc="-25" dirty="0">
                <a:solidFill>
                  <a:srgbClr val="4F80BB"/>
                </a:solidFill>
                <a:latin typeface="Calibri"/>
                <a:cs typeface="Calibri"/>
              </a:rPr>
              <a:t>C</a:t>
            </a:r>
            <a:r>
              <a:rPr sz="2100" b="1" spc="-25" dirty="0">
                <a:latin typeface="Calibri"/>
                <a:cs typeface="Calibri"/>
              </a:rPr>
              <a:t>omparazione/controllo</a:t>
            </a:r>
            <a:r>
              <a:rPr sz="2100" b="1" spc="4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(Comparison/Control):</a:t>
            </a:r>
            <a:endParaRPr sz="2100" dirty="0">
              <a:latin typeface="Calibri"/>
              <a:cs typeface="Calibri"/>
            </a:endParaRPr>
          </a:p>
          <a:p>
            <a:pPr marL="327660">
              <a:lnSpc>
                <a:spcPts val="2450"/>
              </a:lnSpc>
            </a:pPr>
            <a:r>
              <a:rPr sz="2100" spc="-5" dirty="0">
                <a:latin typeface="Calibri"/>
                <a:cs typeface="Calibri"/>
              </a:rPr>
              <a:t>Con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alternativa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posso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confrontarlo?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[</a:t>
            </a:r>
            <a:r>
              <a:rPr sz="2100" spc="-5" dirty="0">
                <a:solidFill>
                  <a:srgbClr val="1F487B"/>
                </a:solidFill>
                <a:latin typeface="Calibri"/>
                <a:cs typeface="Calibri"/>
              </a:rPr>
              <a:t>OPZIONALE</a:t>
            </a:r>
            <a:r>
              <a:rPr sz="2100" spc="-5" dirty="0">
                <a:latin typeface="Calibri"/>
                <a:cs typeface="Calibri"/>
              </a:rPr>
              <a:t>]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ts val="4090"/>
              </a:lnSpc>
              <a:spcBef>
                <a:spcPts val="1010"/>
              </a:spcBef>
            </a:pPr>
            <a:r>
              <a:rPr sz="3500" b="1" spc="-20" dirty="0">
                <a:solidFill>
                  <a:srgbClr val="4F80BB"/>
                </a:solidFill>
                <a:latin typeface="Calibri"/>
                <a:cs typeface="Calibri"/>
              </a:rPr>
              <a:t>O</a:t>
            </a:r>
            <a:r>
              <a:rPr sz="2100" b="1" spc="-20" dirty="0">
                <a:latin typeface="Calibri"/>
                <a:cs typeface="Calibri"/>
              </a:rPr>
              <a:t>utcome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(esito):</a:t>
            </a:r>
            <a:endParaRPr sz="2100" dirty="0">
              <a:latin typeface="Calibri"/>
              <a:cs typeface="Calibri"/>
            </a:endParaRPr>
          </a:p>
          <a:p>
            <a:pPr marL="327660">
              <a:lnSpc>
                <a:spcPts val="2410"/>
              </a:lnSpc>
            </a:pPr>
            <a:r>
              <a:rPr sz="2100" spc="-5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cosa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spero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ottenere,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migliorare,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misurare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influenzare?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2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587612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Come scrivere un quesito di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foreground</a:t>
            </a: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il PICO (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Diagnosis</a:t>
            </a: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questions</a:t>
            </a: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8500835-FA32-04C0-3440-E41EACB7BA09}"/>
              </a:ext>
            </a:extLst>
          </p:cNvPr>
          <p:cNvSpPr/>
          <p:nvPr/>
        </p:nvSpPr>
        <p:spPr>
          <a:xfrm>
            <a:off x="791144" y="2000184"/>
            <a:ext cx="10041890" cy="4236720"/>
          </a:xfrm>
          <a:custGeom>
            <a:avLst/>
            <a:gdLst/>
            <a:ahLst/>
            <a:cxnLst/>
            <a:rect l="l" t="t" r="r" b="b"/>
            <a:pathLst>
              <a:path w="10041890" h="4236720">
                <a:moveTo>
                  <a:pt x="10041636" y="0"/>
                </a:moveTo>
                <a:lnTo>
                  <a:pt x="0" y="0"/>
                </a:lnTo>
                <a:lnTo>
                  <a:pt x="0" y="4236720"/>
                </a:lnTo>
                <a:lnTo>
                  <a:pt x="10041636" y="4236720"/>
                </a:lnTo>
                <a:lnTo>
                  <a:pt x="10041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949CED2-5071-FABD-DDB6-0807CCCAB853}"/>
              </a:ext>
            </a:extLst>
          </p:cNvPr>
          <p:cNvSpPr txBox="1"/>
          <p:nvPr/>
        </p:nvSpPr>
        <p:spPr>
          <a:xfrm>
            <a:off x="1954813" y="2056955"/>
            <a:ext cx="8970010" cy="94741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15010" marR="5080" indent="-702945">
              <a:lnSpc>
                <a:spcPct val="104800"/>
              </a:lnSpc>
              <a:spcBef>
                <a:spcPts val="235"/>
              </a:spcBef>
              <a:tabLst>
                <a:tab pos="715010" algn="l"/>
              </a:tabLst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P	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patologia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</a:t>
            </a:r>
            <a:r>
              <a:rPr sz="2100" spc="-20" dirty="0">
                <a:latin typeface="Calibri"/>
                <a:cs typeface="Calibri"/>
              </a:rPr>
              <a:t>condizione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clinica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 </a:t>
            </a:r>
            <a:r>
              <a:rPr sz="2100" spc="-5" dirty="0">
                <a:latin typeface="Calibri"/>
                <a:cs typeface="Calibri"/>
              </a:rPr>
              <a:t>si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vuoleidentificare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(con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attenzione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alle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caratteristiche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specifiche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paziente)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AD6B0EF-E03F-4884-E72B-4C7FB368E83D}"/>
              </a:ext>
            </a:extLst>
          </p:cNvPr>
          <p:cNvSpPr txBox="1"/>
          <p:nvPr/>
        </p:nvSpPr>
        <p:spPr>
          <a:xfrm>
            <a:off x="1755169" y="2974743"/>
            <a:ext cx="6868795" cy="1586230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2039"/>
              </a:spcBef>
              <a:tabLst>
                <a:tab pos="914400" algn="l"/>
              </a:tabLst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I	</a:t>
            </a:r>
            <a:r>
              <a:rPr sz="2100" spc="-50" dirty="0">
                <a:latin typeface="Calibri"/>
                <a:cs typeface="Calibri"/>
              </a:rPr>
              <a:t>L’esame/procedura </a:t>
            </a:r>
            <a:r>
              <a:rPr sz="2100" spc="-20" dirty="0">
                <a:latin typeface="Calibri"/>
                <a:cs typeface="Calibri"/>
              </a:rPr>
              <a:t>diagnostica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desidera</a:t>
            </a:r>
            <a:r>
              <a:rPr sz="2100" spc="-15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applicare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[C]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A56D690-4E64-DC92-332A-289D0FB91440}"/>
              </a:ext>
            </a:extLst>
          </p:cNvPr>
          <p:cNvSpPr txBox="1"/>
          <p:nvPr/>
        </p:nvSpPr>
        <p:spPr>
          <a:xfrm>
            <a:off x="2657377" y="4118544"/>
            <a:ext cx="80575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2100" spc="-50" dirty="0">
                <a:latin typeface="Calibri"/>
                <a:cs typeface="Calibri"/>
              </a:rPr>
              <a:t>L’esame/procedura </a:t>
            </a:r>
            <a:r>
              <a:rPr sz="2100" spc="-10" dirty="0">
                <a:latin typeface="Calibri"/>
                <a:cs typeface="Calibri"/>
              </a:rPr>
              <a:t>diagnostica </a:t>
            </a:r>
            <a:r>
              <a:rPr sz="2100" spc="-55" dirty="0">
                <a:latin typeface="Calibri"/>
                <a:cs typeface="Calibri"/>
              </a:rPr>
              <a:t>“gold </a:t>
            </a:r>
            <a:r>
              <a:rPr sz="2100" spc="-25" dirty="0">
                <a:latin typeface="Calibri"/>
                <a:cs typeface="Calibri"/>
              </a:rPr>
              <a:t>standard” </a:t>
            </a:r>
            <a:r>
              <a:rPr sz="2100" spc="-5" dirty="0">
                <a:latin typeface="Calibri"/>
                <a:cs typeface="Calibri"/>
              </a:rPr>
              <a:t>(se </a:t>
            </a:r>
            <a:r>
              <a:rPr sz="2100" spc="-25" dirty="0">
                <a:latin typeface="Calibri"/>
                <a:cs typeface="Calibri"/>
              </a:rPr>
              <a:t>esiste)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 </a:t>
            </a:r>
            <a:r>
              <a:rPr sz="2100" spc="-20" dirty="0">
                <a:latin typeface="Calibri"/>
                <a:cs typeface="Calibri"/>
              </a:rPr>
              <a:t>altro </a:t>
            </a:r>
            <a:r>
              <a:rPr sz="2100" spc="-5" dirty="0">
                <a:latin typeface="Calibri"/>
                <a:cs typeface="Calibri"/>
              </a:rPr>
              <a:t>esame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diagnostico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3C80AA2-4B8E-5CA5-76EB-D1CCE1F91A5B}"/>
              </a:ext>
            </a:extLst>
          </p:cNvPr>
          <p:cNvSpPr txBox="1"/>
          <p:nvPr/>
        </p:nvSpPr>
        <p:spPr>
          <a:xfrm>
            <a:off x="1855753" y="5065331"/>
            <a:ext cx="8829040" cy="94741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13435" marR="5080" indent="-801370">
              <a:lnSpc>
                <a:spcPct val="104800"/>
              </a:lnSpc>
              <a:spcBef>
                <a:spcPts val="235"/>
              </a:spcBef>
              <a:tabLst>
                <a:tab pos="814069" algn="l"/>
              </a:tabLst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O		</a:t>
            </a:r>
            <a:r>
              <a:rPr sz="2100" spc="-10" dirty="0">
                <a:latin typeface="Calibri"/>
                <a:cs typeface="Calibri"/>
              </a:rPr>
              <a:t>Misure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dimostrino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l’utilità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diagnostica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40" dirty="0">
                <a:latin typeface="Calibri"/>
                <a:cs typeface="Calibri"/>
              </a:rPr>
              <a:t>dell’esame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0" dirty="0">
                <a:latin typeface="Calibri"/>
                <a:cs typeface="Calibri"/>
              </a:rPr>
              <a:t>“I”.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Es.: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sensitività,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specificità,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valore</a:t>
            </a:r>
            <a:r>
              <a:rPr sz="2100" spc="-20" dirty="0">
                <a:latin typeface="Calibri"/>
                <a:cs typeface="Calibri"/>
              </a:rPr>
              <a:t> positivo/negativo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previsione…</a:t>
            </a:r>
            <a:endParaRPr sz="2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03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587612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Come scrivere un quesito di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foreground</a:t>
            </a: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il PICO (Therapy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questions</a:t>
            </a: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949CED2-5071-FABD-DDB6-0807CCCAB853}"/>
              </a:ext>
            </a:extLst>
          </p:cNvPr>
          <p:cNvSpPr txBox="1"/>
          <p:nvPr/>
        </p:nvSpPr>
        <p:spPr>
          <a:xfrm>
            <a:off x="1954813" y="2056955"/>
            <a:ext cx="8970010" cy="94741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15010" marR="5080" indent="-702945">
              <a:lnSpc>
                <a:spcPct val="104800"/>
              </a:lnSpc>
              <a:spcBef>
                <a:spcPts val="235"/>
              </a:spcBef>
              <a:tabLst>
                <a:tab pos="715010" algn="l"/>
              </a:tabLst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P	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patologia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</a:t>
            </a:r>
            <a:r>
              <a:rPr sz="2100" spc="-20" dirty="0">
                <a:latin typeface="Calibri"/>
                <a:cs typeface="Calibri"/>
              </a:rPr>
              <a:t>condizione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clinica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 </a:t>
            </a:r>
            <a:r>
              <a:rPr sz="2100" spc="-5" dirty="0">
                <a:latin typeface="Calibri"/>
                <a:cs typeface="Calibri"/>
              </a:rPr>
              <a:t>si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vuoleidentificare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(con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attenzione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alle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caratteristiche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specifiche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paziente)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AD6B0EF-E03F-4884-E72B-4C7FB368E83D}"/>
              </a:ext>
            </a:extLst>
          </p:cNvPr>
          <p:cNvSpPr txBox="1"/>
          <p:nvPr/>
        </p:nvSpPr>
        <p:spPr>
          <a:xfrm>
            <a:off x="1755169" y="2974743"/>
            <a:ext cx="6868795" cy="1338827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2039"/>
              </a:spcBef>
              <a:tabLst>
                <a:tab pos="914400" algn="l"/>
              </a:tabLst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I	</a:t>
            </a:r>
            <a:r>
              <a:rPr sz="2100" spc="-50" dirty="0">
                <a:latin typeface="Calibri"/>
                <a:cs typeface="Calibri"/>
              </a:rPr>
              <a:t>L’esame/procedura </a:t>
            </a:r>
            <a:r>
              <a:rPr sz="2100" spc="-20" dirty="0">
                <a:latin typeface="Calibri"/>
                <a:cs typeface="Calibri"/>
              </a:rPr>
              <a:t>diagnostica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20" dirty="0" err="1">
                <a:latin typeface="Calibri"/>
                <a:cs typeface="Calibri"/>
              </a:rPr>
              <a:t>desidera</a:t>
            </a:r>
            <a:r>
              <a:rPr sz="2100" spc="-150" dirty="0">
                <a:latin typeface="Calibri"/>
                <a:cs typeface="Calibri"/>
              </a:rPr>
              <a:t> </a:t>
            </a:r>
            <a:r>
              <a:rPr sz="2100" spc="-20" dirty="0" err="1">
                <a:latin typeface="Calibri"/>
                <a:cs typeface="Calibri"/>
              </a:rPr>
              <a:t>applicare</a:t>
            </a:r>
            <a:r>
              <a:rPr sz="3500" b="1" dirty="0" err="1">
                <a:solidFill>
                  <a:srgbClr val="4F80BB"/>
                </a:solidFill>
                <a:latin typeface="Calibri"/>
                <a:cs typeface="Calibri"/>
              </a:rPr>
              <a:t>C</a:t>
            </a: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]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A56D690-4E64-DC92-332A-289D0FB91440}"/>
              </a:ext>
            </a:extLst>
          </p:cNvPr>
          <p:cNvSpPr txBox="1"/>
          <p:nvPr/>
        </p:nvSpPr>
        <p:spPr>
          <a:xfrm>
            <a:off x="2657377" y="4118544"/>
            <a:ext cx="80575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2100" spc="-50" dirty="0">
                <a:latin typeface="Calibri"/>
                <a:cs typeface="Calibri"/>
              </a:rPr>
              <a:t>L’esame/procedura </a:t>
            </a:r>
            <a:r>
              <a:rPr sz="2100" spc="-10" dirty="0">
                <a:latin typeface="Calibri"/>
                <a:cs typeface="Calibri"/>
              </a:rPr>
              <a:t>diagnostica </a:t>
            </a:r>
            <a:r>
              <a:rPr sz="2100" spc="-55" dirty="0">
                <a:latin typeface="Calibri"/>
                <a:cs typeface="Calibri"/>
              </a:rPr>
              <a:t>“gold </a:t>
            </a:r>
            <a:r>
              <a:rPr sz="2100" spc="-25" dirty="0">
                <a:latin typeface="Calibri"/>
                <a:cs typeface="Calibri"/>
              </a:rPr>
              <a:t>standard” </a:t>
            </a:r>
            <a:r>
              <a:rPr sz="2100" spc="-5" dirty="0">
                <a:latin typeface="Calibri"/>
                <a:cs typeface="Calibri"/>
              </a:rPr>
              <a:t>(se </a:t>
            </a:r>
            <a:r>
              <a:rPr sz="2100" spc="-25" dirty="0">
                <a:latin typeface="Calibri"/>
                <a:cs typeface="Calibri"/>
              </a:rPr>
              <a:t>esiste)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 </a:t>
            </a:r>
            <a:r>
              <a:rPr sz="2100" spc="-20" dirty="0">
                <a:latin typeface="Calibri"/>
                <a:cs typeface="Calibri"/>
              </a:rPr>
              <a:t>altro </a:t>
            </a:r>
            <a:r>
              <a:rPr sz="2100" spc="-5" dirty="0">
                <a:latin typeface="Calibri"/>
                <a:cs typeface="Calibri"/>
              </a:rPr>
              <a:t>esame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diagnostico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3C80AA2-4B8E-5CA5-76EB-D1CCE1F91A5B}"/>
              </a:ext>
            </a:extLst>
          </p:cNvPr>
          <p:cNvSpPr txBox="1"/>
          <p:nvPr/>
        </p:nvSpPr>
        <p:spPr>
          <a:xfrm>
            <a:off x="1855753" y="5065331"/>
            <a:ext cx="8829040" cy="94741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13435" marR="5080" indent="-801370">
              <a:lnSpc>
                <a:spcPct val="104800"/>
              </a:lnSpc>
              <a:spcBef>
                <a:spcPts val="235"/>
              </a:spcBef>
              <a:tabLst>
                <a:tab pos="814069" algn="l"/>
              </a:tabLst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O		</a:t>
            </a:r>
            <a:r>
              <a:rPr sz="2100" spc="-10" dirty="0">
                <a:latin typeface="Calibri"/>
                <a:cs typeface="Calibri"/>
              </a:rPr>
              <a:t>Misure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dimostrino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l’utilità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diagnostica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40" dirty="0">
                <a:latin typeface="Calibri"/>
                <a:cs typeface="Calibri"/>
              </a:rPr>
              <a:t>dell’esame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0" dirty="0">
                <a:latin typeface="Calibri"/>
                <a:cs typeface="Calibri"/>
              </a:rPr>
              <a:t>“I”.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Es.: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sensitività,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specificità,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valore</a:t>
            </a:r>
            <a:r>
              <a:rPr sz="2100" spc="-20" dirty="0">
                <a:latin typeface="Calibri"/>
                <a:cs typeface="Calibri"/>
              </a:rPr>
              <a:t> positivo/negativo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previsione…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3C1527B-5393-32B6-BFD2-E16C99289468}"/>
              </a:ext>
            </a:extLst>
          </p:cNvPr>
          <p:cNvSpPr/>
          <p:nvPr/>
        </p:nvSpPr>
        <p:spPr>
          <a:xfrm>
            <a:off x="1813560" y="2157983"/>
            <a:ext cx="9915525" cy="3909060"/>
          </a:xfrm>
          <a:custGeom>
            <a:avLst/>
            <a:gdLst/>
            <a:ahLst/>
            <a:cxnLst/>
            <a:rect l="l" t="t" r="r" b="b"/>
            <a:pathLst>
              <a:path w="9915525" h="3909060">
                <a:moveTo>
                  <a:pt x="9915144" y="0"/>
                </a:moveTo>
                <a:lnTo>
                  <a:pt x="0" y="0"/>
                </a:lnTo>
                <a:lnTo>
                  <a:pt x="0" y="3909060"/>
                </a:lnTo>
                <a:lnTo>
                  <a:pt x="9915144" y="3909060"/>
                </a:lnTo>
                <a:lnTo>
                  <a:pt x="9915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BE460C6-9D92-3393-CED4-E1ACEF126281}"/>
              </a:ext>
            </a:extLst>
          </p:cNvPr>
          <p:cNvSpPr txBox="1"/>
          <p:nvPr/>
        </p:nvSpPr>
        <p:spPr>
          <a:xfrm>
            <a:off x="1812512" y="2128737"/>
            <a:ext cx="9685020" cy="3896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5"/>
              </a:spcBef>
              <a:tabLst>
                <a:tab pos="914400" algn="l"/>
              </a:tabLst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P	</a:t>
            </a: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</a:t>
            </a:r>
            <a:r>
              <a:rPr sz="2100" spc="-35" dirty="0">
                <a:latin typeface="Calibri"/>
                <a:cs typeface="Calibri"/>
              </a:rPr>
              <a:t>at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15" dirty="0">
                <a:latin typeface="Calibri"/>
                <a:cs typeface="Calibri"/>
              </a:rPr>
              <a:t>l</a:t>
            </a:r>
            <a:r>
              <a:rPr sz="2100" spc="-20" dirty="0">
                <a:latin typeface="Calibri"/>
                <a:cs typeface="Calibri"/>
              </a:rPr>
              <a:t>og</a:t>
            </a:r>
            <a:r>
              <a:rPr sz="2100" spc="-15" dirty="0">
                <a:latin typeface="Calibri"/>
                <a:cs typeface="Calibri"/>
              </a:rPr>
              <a:t>i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</a:t>
            </a:r>
            <a:r>
              <a:rPr sz="2100" spc="-1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c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15" dirty="0">
                <a:latin typeface="Calibri"/>
                <a:cs typeface="Calibri"/>
              </a:rPr>
              <a:t>ndizi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e d</a:t>
            </a:r>
            <a:r>
              <a:rPr sz="2100" spc="-5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l</a:t>
            </a:r>
            <a:r>
              <a:rPr sz="2100" spc="-2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</a:t>
            </a:r>
            <a:r>
              <a:rPr sz="2100" spc="-1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zie</a:t>
            </a:r>
            <a:r>
              <a:rPr sz="2100" spc="-40" dirty="0">
                <a:latin typeface="Calibri"/>
                <a:cs typeface="Calibri"/>
              </a:rPr>
              <a:t>n</a:t>
            </a:r>
            <a:r>
              <a:rPr sz="2100" spc="-3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</a:t>
            </a:r>
          </a:p>
          <a:p>
            <a:pPr marL="914400" marR="97155" indent="-702310">
              <a:lnSpc>
                <a:spcPct val="104800"/>
              </a:lnSpc>
              <a:spcBef>
                <a:spcPts val="2530"/>
              </a:spcBef>
              <a:tabLst>
                <a:tab pos="914400" algn="l"/>
              </a:tabLst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I	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specifica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misura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terapeutica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interesse.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Es.: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terapia,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medicazione,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intervento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chirurgico,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modifica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stile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vita…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14400" algn="l"/>
              </a:tabLst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[C]	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-20" dirty="0">
                <a:latin typeface="Calibri"/>
                <a:cs typeface="Calibri"/>
              </a:rPr>
              <a:t> altro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40" dirty="0">
                <a:latin typeface="Calibri"/>
                <a:cs typeface="Calibri"/>
              </a:rPr>
              <a:t>trattamento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</a:t>
            </a:r>
            <a:r>
              <a:rPr sz="2100" spc="-30" dirty="0">
                <a:latin typeface="Calibri"/>
                <a:cs typeface="Calibri"/>
              </a:rPr>
              <a:t>intervento,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20" dirty="0" err="1">
                <a:latin typeface="Calibri"/>
                <a:cs typeface="Calibri"/>
              </a:rPr>
              <a:t>oppure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20" dirty="0">
                <a:latin typeface="Calibri"/>
                <a:cs typeface="Calibri"/>
              </a:rPr>
              <a:t>un</a:t>
            </a:r>
            <a:r>
              <a:rPr lang="it-IT" sz="2100" spc="20" dirty="0">
                <a:latin typeface="Calibri"/>
                <a:cs typeface="Calibri"/>
              </a:rPr>
              <a:t> </a:t>
            </a:r>
            <a:r>
              <a:rPr sz="2100" spc="20" dirty="0">
                <a:latin typeface="Calibri"/>
                <a:cs typeface="Calibri"/>
              </a:rPr>
              <a:t>placebo</a:t>
            </a:r>
            <a:endParaRPr sz="2100" dirty="0">
              <a:latin typeface="Calibri"/>
              <a:cs typeface="Calibri"/>
            </a:endParaRPr>
          </a:p>
          <a:p>
            <a:pPr marL="914400" marR="5080" indent="-801370">
              <a:lnSpc>
                <a:spcPct val="104800"/>
              </a:lnSpc>
              <a:spcBef>
                <a:spcPts val="2535"/>
              </a:spcBef>
              <a:tabLst>
                <a:tab pos="914400" algn="l"/>
              </a:tabLst>
            </a:pPr>
            <a:r>
              <a:rPr sz="3500" b="1" dirty="0">
                <a:solidFill>
                  <a:srgbClr val="4F80BB"/>
                </a:solidFill>
                <a:latin typeface="Calibri"/>
                <a:cs typeface="Calibri"/>
              </a:rPr>
              <a:t>O	</a:t>
            </a:r>
            <a:r>
              <a:rPr sz="2100" spc="-20" dirty="0">
                <a:latin typeface="Calibri"/>
                <a:cs typeface="Calibri"/>
              </a:rPr>
              <a:t>Risultati </a:t>
            </a:r>
            <a:r>
              <a:rPr sz="2100" spc="-5" dirty="0">
                <a:latin typeface="Calibri"/>
                <a:cs typeface="Calibri"/>
              </a:rPr>
              <a:t>clinici </a:t>
            </a:r>
            <a:r>
              <a:rPr sz="2100" spc="-20" dirty="0">
                <a:latin typeface="Calibri"/>
                <a:cs typeface="Calibri"/>
              </a:rPr>
              <a:t>misurabili importanti </a:t>
            </a:r>
            <a:r>
              <a:rPr sz="2100" spc="-5" dirty="0">
                <a:latin typeface="Calibri"/>
                <a:cs typeface="Calibri"/>
              </a:rPr>
              <a:t>per il </a:t>
            </a:r>
            <a:r>
              <a:rPr sz="2100" spc="-20" dirty="0">
                <a:latin typeface="Calibri"/>
                <a:cs typeface="Calibri"/>
              </a:rPr>
              <a:t>paziente. </a:t>
            </a:r>
            <a:r>
              <a:rPr sz="2100" spc="-10" dirty="0">
                <a:latin typeface="Calibri"/>
                <a:cs typeface="Calibri"/>
              </a:rPr>
              <a:t>Es.: </a:t>
            </a:r>
            <a:r>
              <a:rPr sz="2100" spc="-20" dirty="0">
                <a:latin typeface="Calibri"/>
                <a:cs typeface="Calibri"/>
              </a:rPr>
              <a:t>tasso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mortalità, </a:t>
            </a:r>
            <a:r>
              <a:rPr sz="2100" spc="-20" dirty="0">
                <a:latin typeface="Calibri"/>
                <a:cs typeface="Calibri"/>
              </a:rPr>
              <a:t>dolore,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giorni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0" dirty="0">
                <a:latin typeface="Calibri"/>
                <a:cs typeface="Calibri"/>
              </a:rPr>
              <a:t>lavoro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persi,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recidive…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6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587612"/>
            <a:ext cx="94949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Quesito di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foreground</a:t>
            </a: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un esempio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6D0EE4A6-9233-6EB5-006E-0567D71EE308}"/>
              </a:ext>
            </a:extLst>
          </p:cNvPr>
          <p:cNvSpPr txBox="1"/>
          <p:nvPr/>
        </p:nvSpPr>
        <p:spPr>
          <a:xfrm>
            <a:off x="3256935" y="1964590"/>
            <a:ext cx="6296660" cy="101028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algn="ctr">
              <a:lnSpc>
                <a:spcPct val="103800"/>
              </a:lnSpc>
              <a:spcBef>
                <a:spcPts val="5"/>
              </a:spcBef>
              <a:buClrTx/>
              <a:buFontTx/>
              <a:buNone/>
            </a:pPr>
            <a:r>
              <a:rPr sz="2100"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L’inserimento</a:t>
            </a:r>
            <a:r>
              <a:rPr sz="2100" kern="1200" spc="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</a:t>
            </a:r>
            <a:r>
              <a:rPr sz="21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un</a:t>
            </a:r>
            <a:r>
              <a:rPr sz="2100" kern="1200" spc="-3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famigliare</a:t>
            </a:r>
            <a:r>
              <a:rPr sz="2100" kern="1200" spc="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</a:t>
            </a:r>
            <a:r>
              <a:rPr sz="210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paziente</a:t>
            </a:r>
            <a:r>
              <a:rPr sz="21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schizofrenico </a:t>
            </a:r>
            <a:r>
              <a:rPr sz="21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all’interno </a:t>
            </a:r>
            <a:r>
              <a:rPr sz="21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 </a:t>
            </a:r>
            <a:r>
              <a:rPr sz="21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un </a:t>
            </a:r>
            <a:r>
              <a:rPr sz="21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gruppo </a:t>
            </a:r>
            <a:r>
              <a:rPr sz="21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 auto-mutuo </a:t>
            </a:r>
            <a:r>
              <a:rPr sz="21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aiuto </a:t>
            </a:r>
            <a:r>
              <a:rPr sz="21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costituisce </a:t>
            </a:r>
            <a:r>
              <a:rPr sz="21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una</a:t>
            </a:r>
            <a:r>
              <a:rPr sz="2100" kern="1200" spc="-3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forma</a:t>
            </a:r>
            <a:r>
              <a:rPr sz="2100" kern="1200" spc="7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efficace</a:t>
            </a:r>
            <a:r>
              <a:rPr sz="2100"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</a:t>
            </a:r>
            <a:r>
              <a:rPr sz="210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intervento</a:t>
            </a:r>
            <a:r>
              <a:rPr sz="2100" kern="1200" spc="3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 </a:t>
            </a:r>
            <a:r>
              <a:rPr sz="21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supporto</a:t>
            </a:r>
            <a:r>
              <a:rPr sz="2100" kern="1200" spc="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psico-sociale?</a:t>
            </a:r>
            <a:endParaRPr sz="21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1AA58844-542F-5167-A91D-3C0E8F5DF5B1}"/>
              </a:ext>
            </a:extLst>
          </p:cNvPr>
          <p:cNvSpPr txBox="1">
            <a:spLocks/>
          </p:cNvSpPr>
          <p:nvPr/>
        </p:nvSpPr>
        <p:spPr>
          <a:xfrm>
            <a:off x="2404904" y="3245360"/>
            <a:ext cx="8442325" cy="28448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>
            <a:lvl1pPr marL="0">
              <a:defRPr sz="2100" b="0" i="0">
                <a:solidFill>
                  <a:srgbClr val="FF0000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12090" marR="0" lvl="0" indent="0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6465" algn="l"/>
              </a:tabLst>
              <a:defRPr/>
            </a:pPr>
            <a:r>
              <a:rPr kumimoji="0" lang="it-IT" sz="3500" b="1" i="0" u="none" strike="noStrike" kern="0" cap="none" spc="0" normalizeH="0" baseline="0" noProof="0" dirty="0" err="1">
                <a:ln>
                  <a:noFill/>
                </a:ln>
                <a:solidFill>
                  <a:srgbClr val="4F80B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4F80B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lang="it-IT" sz="21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Famigliare</a:t>
            </a:r>
            <a:r>
              <a:rPr kumimoji="0" lang="it-IT" sz="21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lang="it-IT" sz="21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1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parente</a:t>
            </a:r>
            <a:r>
              <a:rPr kumimoji="0" lang="it-IT" sz="21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lang="it-IT" sz="21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1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caregiver </a:t>
            </a: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lang="it-IT" sz="21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1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paziente</a:t>
            </a:r>
            <a:r>
              <a:rPr kumimoji="0" lang="it-IT" sz="2100" b="0" i="0" u="none" strike="noStrike" kern="0" cap="none" spc="-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1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schizofrenico</a:t>
            </a:r>
            <a:r>
              <a:rPr kumimoji="0" lang="it-IT" sz="21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lang="it-IT" sz="21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21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schizofrenia</a:t>
            </a:r>
            <a:endParaRPr kumimoji="0" lang="it-IT" sz="3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7896225" lvl="0" indent="-7620" algn="ctr" defTabSz="914400" eaLnBrk="1" fontAlgn="auto" latinLnBrk="0" hangingPunct="1">
              <a:lnSpc>
                <a:spcPct val="1309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4F80B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</a:t>
            </a:r>
            <a:r>
              <a:rPr kumimoji="0" lang="it-IT" sz="3500" b="1" i="0" u="none" strike="noStrike" kern="0" cap="none" spc="5" normalizeH="0" baseline="0" noProof="0" dirty="0">
                <a:ln>
                  <a:noFill/>
                </a:ln>
                <a:solidFill>
                  <a:srgbClr val="4F80B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4F80B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lang="it-IT" sz="3500" b="1" i="0" u="none" strike="noStrike" kern="0" cap="none" spc="5" normalizeH="0" baseline="0" noProof="0" dirty="0">
                <a:ln>
                  <a:noFill/>
                </a:ln>
                <a:solidFill>
                  <a:srgbClr val="4F80B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4F80B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  O</a:t>
            </a:r>
            <a:endParaRPr kumimoji="0" lang="it-IT" sz="3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22AC1407-F9AA-E41C-C1DB-6C3A6ECDA63D}"/>
              </a:ext>
            </a:extLst>
          </p:cNvPr>
          <p:cNvSpPr txBox="1"/>
          <p:nvPr/>
        </p:nvSpPr>
        <p:spPr>
          <a:xfrm>
            <a:off x="3256935" y="4202542"/>
            <a:ext cx="30683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Gruppo</a:t>
            </a:r>
            <a:r>
              <a:rPr sz="21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 auto-mutuo</a:t>
            </a:r>
            <a:r>
              <a:rPr sz="21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aiuto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212E795B-95E3-4A00-7D21-0B954CFA9E2B}"/>
              </a:ext>
            </a:extLst>
          </p:cNvPr>
          <p:cNvSpPr txBox="1"/>
          <p:nvPr/>
        </p:nvSpPr>
        <p:spPr>
          <a:xfrm>
            <a:off x="3256935" y="4900534"/>
            <a:ext cx="53682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[</a:t>
            </a:r>
            <a:r>
              <a:rPr sz="2100" spc="-5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100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pi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100" spc="-5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100" spc="-4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zi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/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ss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100" spc="-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100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100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spc="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100" spc="-4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100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…</a:t>
            </a:r>
            <a:r>
              <a:rPr sz="210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C07E6DB7-3855-8513-70D8-D23F61E8A02E}"/>
              </a:ext>
            </a:extLst>
          </p:cNvPr>
          <p:cNvSpPr txBox="1"/>
          <p:nvPr/>
        </p:nvSpPr>
        <p:spPr>
          <a:xfrm>
            <a:off x="3256935" y="5598526"/>
            <a:ext cx="702373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latin typeface="Calibri"/>
                <a:cs typeface="Calibri"/>
              </a:rPr>
              <a:t>Miglioramento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qualità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vita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/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riduzione</a:t>
            </a:r>
            <a:r>
              <a:rPr sz="2100" spc="-270" dirty="0"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stress</a:t>
            </a:r>
            <a:r>
              <a:rPr sz="21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/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depressione</a:t>
            </a:r>
            <a:r>
              <a:rPr sz="2100" spc="-20" dirty="0">
                <a:latin typeface="Calibri"/>
                <a:cs typeface="Calibri"/>
              </a:rPr>
              <a:t>…</a:t>
            </a:r>
            <a:endParaRPr sz="2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9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984833" y="545145"/>
            <a:ext cx="8908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Mandati di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Stage 2°anno – 1° semestre</a:t>
            </a:r>
            <a:endParaRPr sz="20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984833" y="1745433"/>
            <a:ext cx="10577384" cy="323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Approfondire un intervento di propria competenza svolto/osservato durante il tirocinio reperendo le più aggiornate prove di efficacia nelle seguenti banche dati: </a:t>
            </a:r>
            <a:r>
              <a:rPr lang="it-IT" sz="2800" dirty="0" err="1"/>
              <a:t>UpToDate</a:t>
            </a:r>
            <a:r>
              <a:rPr lang="it-IT" sz="2800" dirty="0"/>
              <a:t>, </a:t>
            </a:r>
            <a:r>
              <a:rPr lang="it-IT" sz="2800" dirty="0" err="1"/>
              <a:t>Joanna</a:t>
            </a:r>
            <a:r>
              <a:rPr lang="it-IT" sz="2800" dirty="0"/>
              <a:t> </a:t>
            </a:r>
            <a:r>
              <a:rPr lang="it-IT" sz="2800" dirty="0" err="1"/>
              <a:t>Briggs</a:t>
            </a:r>
            <a:r>
              <a:rPr lang="it-IT" sz="2800" dirty="0"/>
              <a:t> </a:t>
            </a:r>
            <a:r>
              <a:rPr lang="it-IT" sz="2800" dirty="0" err="1"/>
              <a:t>Institute</a:t>
            </a:r>
            <a:r>
              <a:rPr lang="it-IT" sz="2800" dirty="0"/>
              <a:t> (JBI)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È sufficiente una singola fonte ( = articolo) per database</a:t>
            </a: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573A554-D851-8830-A48B-968430B7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751" y="4889924"/>
            <a:ext cx="9972274" cy="1401128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7C9BD5CB-B657-BCCA-1511-AF0CA46311E0}"/>
              </a:ext>
            </a:extLst>
          </p:cNvPr>
          <p:cNvSpPr/>
          <p:nvPr/>
        </p:nvSpPr>
        <p:spPr>
          <a:xfrm>
            <a:off x="1679984" y="4709140"/>
            <a:ext cx="1901952" cy="1581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8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587612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Relazioni tra concetti: 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gli operatori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boleani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6D0EE4A6-9233-6EB5-006E-0567D71EE308}"/>
              </a:ext>
            </a:extLst>
          </p:cNvPr>
          <p:cNvSpPr txBox="1"/>
          <p:nvPr/>
        </p:nvSpPr>
        <p:spPr>
          <a:xfrm>
            <a:off x="1509459" y="1819565"/>
            <a:ext cx="6296660" cy="1073243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3655" marR="19050" algn="ctr">
              <a:lnSpc>
                <a:spcPct val="110000"/>
              </a:lnSpc>
              <a:spcBef>
                <a:spcPts val="1730"/>
              </a:spcBef>
            </a:pPr>
            <a:r>
              <a:rPr lang="it-IT" sz="2100" spc="-5" dirty="0">
                <a:latin typeface="Calibri"/>
                <a:cs typeface="Calibri"/>
              </a:rPr>
              <a:t>Nell’IR</a:t>
            </a:r>
            <a:r>
              <a:rPr lang="it-IT" sz="2100" spc="-35" dirty="0">
                <a:latin typeface="Calibri"/>
                <a:cs typeface="Calibri"/>
              </a:rPr>
              <a:t> </a:t>
            </a:r>
            <a:r>
              <a:rPr lang="it-IT" sz="2100" spc="-20" dirty="0">
                <a:latin typeface="Calibri"/>
                <a:cs typeface="Calibri"/>
              </a:rPr>
              <a:t>permettono</a:t>
            </a:r>
            <a:r>
              <a:rPr lang="it-IT" sz="2100" spc="5" dirty="0">
                <a:latin typeface="Calibri"/>
                <a:cs typeface="Calibri"/>
              </a:rPr>
              <a:t> </a:t>
            </a:r>
            <a:r>
              <a:rPr lang="it-IT" sz="2100" dirty="0">
                <a:latin typeface="Calibri"/>
                <a:cs typeface="Calibri"/>
              </a:rPr>
              <a:t>di</a:t>
            </a:r>
            <a:r>
              <a:rPr lang="it-IT" sz="2100" spc="-5" dirty="0">
                <a:latin typeface="Calibri"/>
                <a:cs typeface="Calibri"/>
              </a:rPr>
              <a:t> </a:t>
            </a:r>
            <a:r>
              <a:rPr lang="it-IT" sz="2100" spc="-20" dirty="0">
                <a:latin typeface="Calibri"/>
                <a:cs typeface="Calibri"/>
              </a:rPr>
              <a:t>incrociare</a:t>
            </a:r>
            <a:r>
              <a:rPr lang="it-IT" sz="2100" spc="30" dirty="0">
                <a:latin typeface="Calibri"/>
                <a:cs typeface="Calibri"/>
              </a:rPr>
              <a:t> </a:t>
            </a:r>
            <a:r>
              <a:rPr lang="it-IT" sz="2100" dirty="0">
                <a:latin typeface="Calibri"/>
                <a:cs typeface="Calibri"/>
              </a:rPr>
              <a:t>i</a:t>
            </a:r>
            <a:r>
              <a:rPr lang="it-IT" sz="2100" spc="5" dirty="0">
                <a:latin typeface="Calibri"/>
                <a:cs typeface="Calibri"/>
              </a:rPr>
              <a:t> </a:t>
            </a:r>
            <a:r>
              <a:rPr lang="it-IT" sz="2100" spc="-25" dirty="0">
                <a:latin typeface="Calibri"/>
                <a:cs typeface="Calibri"/>
              </a:rPr>
              <a:t>diversi</a:t>
            </a:r>
            <a:r>
              <a:rPr lang="it-IT" sz="2100" spc="-5" dirty="0">
                <a:latin typeface="Calibri"/>
                <a:cs typeface="Calibri"/>
              </a:rPr>
              <a:t> </a:t>
            </a:r>
            <a:r>
              <a:rPr lang="it-IT" sz="2100" spc="-20" dirty="0">
                <a:latin typeface="Calibri"/>
                <a:cs typeface="Calibri"/>
              </a:rPr>
              <a:t>concetti</a:t>
            </a:r>
            <a:r>
              <a:rPr lang="it-IT" sz="2100" spc="-25" dirty="0">
                <a:latin typeface="Calibri"/>
                <a:cs typeface="Calibri"/>
              </a:rPr>
              <a:t> realizzando </a:t>
            </a:r>
            <a:r>
              <a:rPr lang="it-IT" sz="2100" spc="-459" dirty="0">
                <a:latin typeface="Calibri"/>
                <a:cs typeface="Calibri"/>
              </a:rPr>
              <a:t> </a:t>
            </a:r>
            <a:r>
              <a:rPr lang="it-IT" sz="2100" spc="-5" dirty="0">
                <a:latin typeface="Calibri"/>
                <a:cs typeface="Calibri"/>
              </a:rPr>
              <a:t>le</a:t>
            </a:r>
            <a:r>
              <a:rPr lang="it-IT" sz="2100" spc="15" dirty="0">
                <a:latin typeface="Calibri"/>
                <a:cs typeface="Calibri"/>
              </a:rPr>
              <a:t> </a:t>
            </a:r>
            <a:r>
              <a:rPr lang="it-IT" sz="2100" spc="-20" dirty="0">
                <a:latin typeface="Calibri"/>
                <a:cs typeface="Calibri"/>
              </a:rPr>
              <a:t>operazioni</a:t>
            </a:r>
            <a:r>
              <a:rPr lang="it-IT" sz="2100" spc="75" dirty="0">
                <a:latin typeface="Calibri"/>
                <a:cs typeface="Calibri"/>
              </a:rPr>
              <a:t> </a:t>
            </a:r>
            <a:r>
              <a:rPr lang="it-IT" sz="2100" spc="-10" dirty="0">
                <a:latin typeface="Calibri"/>
                <a:cs typeface="Calibri"/>
              </a:rPr>
              <a:t>insiemistiche</a:t>
            </a:r>
            <a:r>
              <a:rPr lang="it-IT" sz="2100" spc="-35" dirty="0">
                <a:latin typeface="Calibri"/>
                <a:cs typeface="Calibri"/>
              </a:rPr>
              <a:t> </a:t>
            </a:r>
            <a:r>
              <a:rPr lang="it-IT" sz="2100" spc="-20" dirty="0">
                <a:latin typeface="Calibri"/>
                <a:cs typeface="Calibri"/>
              </a:rPr>
              <a:t>dell’intersezione,</a:t>
            </a:r>
            <a:endParaRPr lang="it-IT" sz="2100" dirty="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  <a:spcBef>
                <a:spcPts val="254"/>
              </a:spcBef>
            </a:pPr>
            <a:r>
              <a:rPr lang="it-IT" sz="2100" spc="-20" dirty="0">
                <a:latin typeface="Calibri"/>
                <a:cs typeface="Calibri"/>
              </a:rPr>
              <a:t>dell’unione</a:t>
            </a:r>
            <a:r>
              <a:rPr lang="it-IT" sz="2100" spc="25" dirty="0">
                <a:latin typeface="Calibri"/>
                <a:cs typeface="Calibri"/>
              </a:rPr>
              <a:t> </a:t>
            </a:r>
            <a:r>
              <a:rPr lang="it-IT" sz="2100" dirty="0">
                <a:latin typeface="Calibri"/>
                <a:cs typeface="Calibri"/>
              </a:rPr>
              <a:t>e</a:t>
            </a:r>
            <a:r>
              <a:rPr lang="it-IT" sz="2100" spc="10" dirty="0">
                <a:latin typeface="Calibri"/>
                <a:cs typeface="Calibri"/>
              </a:rPr>
              <a:t> </a:t>
            </a:r>
            <a:r>
              <a:rPr lang="it-IT" sz="2100" spc="-5" dirty="0">
                <a:latin typeface="Calibri"/>
                <a:cs typeface="Calibri"/>
              </a:rPr>
              <a:t>della</a:t>
            </a:r>
            <a:r>
              <a:rPr lang="it-IT" sz="2100" spc="-15" dirty="0">
                <a:latin typeface="Calibri"/>
                <a:cs typeface="Calibri"/>
              </a:rPr>
              <a:t> </a:t>
            </a:r>
            <a:r>
              <a:rPr lang="it-IT" sz="2100" spc="-20" dirty="0">
                <a:latin typeface="Calibri"/>
                <a:cs typeface="Calibri"/>
              </a:rPr>
              <a:t>complementazione</a:t>
            </a:r>
            <a:r>
              <a:rPr lang="it-IT" sz="2100" spc="20" dirty="0">
                <a:latin typeface="Calibri"/>
                <a:cs typeface="Calibri"/>
              </a:rPr>
              <a:t> </a:t>
            </a:r>
            <a:r>
              <a:rPr lang="it-IT" sz="2100" spc="-5" dirty="0">
                <a:latin typeface="Calibri"/>
                <a:cs typeface="Calibri"/>
              </a:rPr>
              <a:t>(o</a:t>
            </a:r>
            <a:r>
              <a:rPr lang="it-IT" sz="2100" spc="204" dirty="0">
                <a:latin typeface="Calibri"/>
                <a:cs typeface="Calibri"/>
              </a:rPr>
              <a:t> </a:t>
            </a:r>
            <a:r>
              <a:rPr lang="it-IT" sz="2100" spc="-30" dirty="0">
                <a:latin typeface="Calibri"/>
                <a:cs typeface="Calibri"/>
              </a:rPr>
              <a:t>differenza).</a:t>
            </a:r>
            <a:endParaRPr sz="21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1A51B50-08B6-2DA0-E077-EAC14DFE0000}"/>
              </a:ext>
            </a:extLst>
          </p:cNvPr>
          <p:cNvSpPr txBox="1"/>
          <p:nvPr/>
        </p:nvSpPr>
        <p:spPr>
          <a:xfrm>
            <a:off x="4315162" y="3081053"/>
            <a:ext cx="708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EC7B30"/>
                </a:solidFill>
                <a:latin typeface="Verdana"/>
                <a:cs typeface="Verdana"/>
              </a:rPr>
              <a:t>A</a:t>
            </a:r>
            <a:r>
              <a:rPr sz="2200" b="1" spc="-20" dirty="0">
                <a:solidFill>
                  <a:srgbClr val="EC7B30"/>
                </a:solidFill>
                <a:latin typeface="Verdana"/>
                <a:cs typeface="Verdana"/>
              </a:rPr>
              <a:t>N</a:t>
            </a:r>
            <a:r>
              <a:rPr sz="2200" b="1" spc="-5" dirty="0">
                <a:solidFill>
                  <a:srgbClr val="EC7B30"/>
                </a:solidFill>
                <a:latin typeface="Verdana"/>
                <a:cs typeface="Verdana"/>
              </a:rPr>
              <a:t>D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993FE740-FF35-3AF2-ECD4-8470EEB718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7805" y="3599918"/>
            <a:ext cx="1871471" cy="1135366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B2FE45C8-EA57-47A6-5329-73DD6D7E4F94}"/>
              </a:ext>
            </a:extLst>
          </p:cNvPr>
          <p:cNvSpPr txBox="1"/>
          <p:nvPr/>
        </p:nvSpPr>
        <p:spPr>
          <a:xfrm>
            <a:off x="2806317" y="3898083"/>
            <a:ext cx="913130" cy="50228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0"/>
              </a:spcBef>
            </a:pPr>
            <a:r>
              <a:rPr sz="1550" spc="-5" dirty="0">
                <a:solidFill>
                  <a:srgbClr val="FF9900"/>
                </a:solidFill>
                <a:latin typeface="Times New Roman"/>
                <a:cs typeface="Times New Roman"/>
              </a:rPr>
              <a:t>P</a:t>
            </a:r>
            <a:r>
              <a:rPr sz="1550" dirty="0">
                <a:solidFill>
                  <a:srgbClr val="FF9900"/>
                </a:solidFill>
                <a:latin typeface="Times New Roman"/>
                <a:cs typeface="Times New Roman"/>
              </a:rPr>
              <a:t>sy</a:t>
            </a:r>
            <a:r>
              <a:rPr sz="1550" spc="15" dirty="0">
                <a:solidFill>
                  <a:srgbClr val="FF9900"/>
                </a:solidFill>
                <a:latin typeface="Times New Roman"/>
                <a:cs typeface="Times New Roman"/>
              </a:rPr>
              <a:t>c</a:t>
            </a:r>
            <a:r>
              <a:rPr sz="1550" spc="10" dirty="0">
                <a:solidFill>
                  <a:srgbClr val="FF9900"/>
                </a:solidFill>
                <a:latin typeface="Times New Roman"/>
                <a:cs typeface="Times New Roman"/>
              </a:rPr>
              <a:t>h</a:t>
            </a:r>
            <a:r>
              <a:rPr sz="1550" spc="5" dirty="0">
                <a:solidFill>
                  <a:srgbClr val="FF9900"/>
                </a:solidFill>
                <a:latin typeface="Times New Roman"/>
                <a:cs typeface="Times New Roman"/>
              </a:rPr>
              <a:t>i</a:t>
            </a:r>
            <a:r>
              <a:rPr sz="1550" spc="-10" dirty="0">
                <a:solidFill>
                  <a:srgbClr val="FF9900"/>
                </a:solidFill>
                <a:latin typeface="Times New Roman"/>
                <a:cs typeface="Times New Roman"/>
              </a:rPr>
              <a:t>a</a:t>
            </a:r>
            <a:r>
              <a:rPr sz="1550" spc="-5" dirty="0">
                <a:solidFill>
                  <a:srgbClr val="FF9900"/>
                </a:solidFill>
                <a:latin typeface="Times New Roman"/>
                <a:cs typeface="Times New Roman"/>
              </a:rPr>
              <a:t>t</a:t>
            </a:r>
            <a:r>
              <a:rPr sz="1550" spc="15" dirty="0">
                <a:solidFill>
                  <a:srgbClr val="FF9900"/>
                </a:solidFill>
                <a:latin typeface="Times New Roman"/>
                <a:cs typeface="Times New Roman"/>
              </a:rPr>
              <a:t>r</a:t>
            </a:r>
            <a:r>
              <a:rPr sz="1550" spc="5" dirty="0">
                <a:solidFill>
                  <a:srgbClr val="FF9900"/>
                </a:solidFill>
                <a:latin typeface="Times New Roman"/>
                <a:cs typeface="Times New Roman"/>
              </a:rPr>
              <a:t>i</a:t>
            </a:r>
            <a:r>
              <a:rPr sz="1550" spc="-5" dirty="0">
                <a:solidFill>
                  <a:srgbClr val="FF9900"/>
                </a:solidFill>
                <a:latin typeface="Times New Roman"/>
                <a:cs typeface="Times New Roman"/>
              </a:rPr>
              <a:t>c  </a:t>
            </a:r>
            <a:r>
              <a:rPr sz="1550" spc="5" dirty="0">
                <a:solidFill>
                  <a:srgbClr val="FF9900"/>
                </a:solidFill>
                <a:latin typeface="Times New Roman"/>
                <a:cs typeface="Times New Roman"/>
              </a:rPr>
              <a:t>Patients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AA6A54C-5DF1-F8F4-D567-58AB1D715AED}"/>
              </a:ext>
            </a:extLst>
          </p:cNvPr>
          <p:cNvSpPr txBox="1"/>
          <p:nvPr/>
        </p:nvSpPr>
        <p:spPr>
          <a:xfrm>
            <a:off x="5589920" y="3898083"/>
            <a:ext cx="1630045" cy="50228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0"/>
              </a:spcBef>
            </a:pPr>
            <a:r>
              <a:rPr sz="1550" dirty="0">
                <a:solidFill>
                  <a:srgbClr val="FF9900"/>
                </a:solidFill>
                <a:latin typeface="Times New Roman"/>
                <a:cs typeface="Times New Roman"/>
              </a:rPr>
              <a:t>Professional-Patient </a:t>
            </a:r>
            <a:r>
              <a:rPr sz="1550" spc="-375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FF9900"/>
                </a:solidFill>
                <a:latin typeface="Times New Roman"/>
                <a:cs typeface="Times New Roman"/>
              </a:rPr>
              <a:t>Relations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F16AF162-E876-F145-0221-679DCC0E5E75}"/>
              </a:ext>
            </a:extLst>
          </p:cNvPr>
          <p:cNvSpPr txBox="1"/>
          <p:nvPr/>
        </p:nvSpPr>
        <p:spPr>
          <a:xfrm>
            <a:off x="5023187" y="4447008"/>
            <a:ext cx="6296660" cy="21845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795" algn="ctr">
              <a:lnSpc>
                <a:spcPct val="100000"/>
              </a:lnSpc>
              <a:spcBef>
                <a:spcPts val="95"/>
              </a:spcBef>
            </a:pPr>
            <a:r>
              <a:rPr sz="2450" b="1" spc="-25" dirty="0">
                <a:solidFill>
                  <a:srgbClr val="5B9AD3"/>
                </a:solidFill>
                <a:latin typeface="Calibri"/>
                <a:cs typeface="Calibri"/>
              </a:rPr>
              <a:t>Intersezione:</a:t>
            </a:r>
            <a:r>
              <a:rPr sz="2450" b="1" spc="-45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5B9AD3"/>
                </a:solidFill>
                <a:latin typeface="Calibri"/>
                <a:cs typeface="Calibri"/>
              </a:rPr>
              <a:t>RESTRINGE</a:t>
            </a:r>
            <a:endParaRPr sz="2450" dirty="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  <a:spcBef>
                <a:spcPts val="185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Psychiatric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Patients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AND</a:t>
            </a:r>
            <a:r>
              <a:rPr sz="18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Professional-Patient</a:t>
            </a:r>
            <a:r>
              <a:rPr sz="18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Relations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800" spc="5" dirty="0">
                <a:latin typeface="Calibri"/>
                <a:cs typeface="Calibri"/>
              </a:rPr>
              <a:t>dà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risultato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tutti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lavori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che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trattano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due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argomenti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maniera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congiunta.</a:t>
            </a:r>
            <a:endParaRPr sz="18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800" spc="5" dirty="0">
                <a:latin typeface="Calibri"/>
                <a:cs typeface="Calibri"/>
              </a:rPr>
              <a:t>Esclude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documenti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cui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essi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non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sono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compresenti.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4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73226" y="370844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Relazioni tra concetti: 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gli operatori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boleani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ABA76A8-34A2-36B2-E94F-F44E025F524C}"/>
              </a:ext>
            </a:extLst>
          </p:cNvPr>
          <p:cNvSpPr txBox="1"/>
          <p:nvPr/>
        </p:nvSpPr>
        <p:spPr>
          <a:xfrm>
            <a:off x="4369171" y="1955637"/>
            <a:ext cx="4819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EC7B30"/>
                </a:solidFill>
                <a:latin typeface="Verdana"/>
                <a:cs typeface="Verdana"/>
              </a:rPr>
              <a:t>OR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97D21D10-0E65-A3D6-C950-0F4FD13A8F9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7702" y="2538498"/>
            <a:ext cx="1912619" cy="1153667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10C8C7CC-2AFE-69CF-E980-FBBACC768BB1}"/>
              </a:ext>
            </a:extLst>
          </p:cNvPr>
          <p:cNvSpPr txBox="1"/>
          <p:nvPr/>
        </p:nvSpPr>
        <p:spPr>
          <a:xfrm>
            <a:off x="2926438" y="2979913"/>
            <a:ext cx="79756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solidFill>
                  <a:srgbClr val="FF9900"/>
                </a:solidFill>
                <a:latin typeface="Times New Roman"/>
                <a:cs typeface="Times New Roman"/>
              </a:rPr>
              <a:t>Dementia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21A554C-3996-8552-1F73-20F859363B73}"/>
              </a:ext>
            </a:extLst>
          </p:cNvPr>
          <p:cNvSpPr txBox="1"/>
          <p:nvPr/>
        </p:nvSpPr>
        <p:spPr>
          <a:xfrm>
            <a:off x="5559252" y="2846031"/>
            <a:ext cx="862330" cy="50228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0"/>
              </a:spcBef>
            </a:pPr>
            <a:r>
              <a:rPr sz="1550" spc="5" dirty="0">
                <a:solidFill>
                  <a:srgbClr val="FF9900"/>
                </a:solidFill>
                <a:latin typeface="Times New Roman"/>
                <a:cs typeface="Times New Roman"/>
              </a:rPr>
              <a:t>A</a:t>
            </a:r>
            <a:r>
              <a:rPr sz="1550" spc="-5" dirty="0">
                <a:solidFill>
                  <a:srgbClr val="FF9900"/>
                </a:solidFill>
                <a:latin typeface="Times New Roman"/>
                <a:cs typeface="Times New Roman"/>
              </a:rPr>
              <a:t>l</a:t>
            </a:r>
            <a:r>
              <a:rPr sz="1550" spc="15" dirty="0">
                <a:solidFill>
                  <a:srgbClr val="FF9900"/>
                </a:solidFill>
                <a:latin typeface="Times New Roman"/>
                <a:cs typeface="Times New Roman"/>
              </a:rPr>
              <a:t>z</a:t>
            </a:r>
            <a:r>
              <a:rPr sz="1550" spc="10" dirty="0">
                <a:solidFill>
                  <a:srgbClr val="FF9900"/>
                </a:solidFill>
                <a:latin typeface="Times New Roman"/>
                <a:cs typeface="Times New Roman"/>
              </a:rPr>
              <a:t>h</a:t>
            </a:r>
            <a:r>
              <a:rPr sz="1550" spc="-10" dirty="0">
                <a:solidFill>
                  <a:srgbClr val="FF9900"/>
                </a:solidFill>
                <a:latin typeface="Times New Roman"/>
                <a:cs typeface="Times New Roman"/>
              </a:rPr>
              <a:t>e</a:t>
            </a:r>
            <a:r>
              <a:rPr sz="1550" spc="-5" dirty="0">
                <a:solidFill>
                  <a:srgbClr val="FF9900"/>
                </a:solidFill>
                <a:latin typeface="Times New Roman"/>
                <a:cs typeface="Times New Roman"/>
              </a:rPr>
              <a:t>i</a:t>
            </a:r>
            <a:r>
              <a:rPr sz="1550" spc="-25" dirty="0">
                <a:solidFill>
                  <a:srgbClr val="FF9900"/>
                </a:solidFill>
                <a:latin typeface="Times New Roman"/>
                <a:cs typeface="Times New Roman"/>
              </a:rPr>
              <a:t>m</a:t>
            </a:r>
            <a:r>
              <a:rPr sz="1550" spc="15" dirty="0">
                <a:solidFill>
                  <a:srgbClr val="FF9900"/>
                </a:solidFill>
                <a:latin typeface="Times New Roman"/>
                <a:cs typeface="Times New Roman"/>
              </a:rPr>
              <a:t>e</a:t>
            </a:r>
            <a:r>
              <a:rPr sz="1550" spc="-5" dirty="0">
                <a:solidFill>
                  <a:srgbClr val="FF9900"/>
                </a:solidFill>
                <a:latin typeface="Times New Roman"/>
                <a:cs typeface="Times New Roman"/>
              </a:rPr>
              <a:t>r  </a:t>
            </a:r>
            <a:r>
              <a:rPr sz="1550" spc="5" dirty="0">
                <a:solidFill>
                  <a:srgbClr val="FF9900"/>
                </a:solidFill>
                <a:latin typeface="Times New Roman"/>
                <a:cs typeface="Times New Roman"/>
              </a:rPr>
              <a:t>Disease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9619C77B-F60D-73BF-205B-B71F9D53015B}"/>
              </a:ext>
            </a:extLst>
          </p:cNvPr>
          <p:cNvSpPr/>
          <p:nvPr/>
        </p:nvSpPr>
        <p:spPr>
          <a:xfrm>
            <a:off x="1154437" y="4135649"/>
            <a:ext cx="7039609" cy="2531745"/>
          </a:xfrm>
          <a:custGeom>
            <a:avLst/>
            <a:gdLst/>
            <a:ahLst/>
            <a:cxnLst/>
            <a:rect l="l" t="t" r="r" b="b"/>
            <a:pathLst>
              <a:path w="7039609" h="2531745">
                <a:moveTo>
                  <a:pt x="7039356" y="0"/>
                </a:moveTo>
                <a:lnTo>
                  <a:pt x="0" y="0"/>
                </a:lnTo>
                <a:lnTo>
                  <a:pt x="0" y="2531364"/>
                </a:lnTo>
                <a:lnTo>
                  <a:pt x="7039356" y="2531364"/>
                </a:lnTo>
                <a:lnTo>
                  <a:pt x="7039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F16CCC31-5419-2E6F-DF65-38EFF9B69983}"/>
              </a:ext>
            </a:extLst>
          </p:cNvPr>
          <p:cNvSpPr txBox="1"/>
          <p:nvPr/>
        </p:nvSpPr>
        <p:spPr>
          <a:xfrm>
            <a:off x="1246208" y="4117325"/>
            <a:ext cx="6859905" cy="252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95"/>
              </a:spcBef>
            </a:pPr>
            <a:r>
              <a:rPr sz="2450" b="1" spc="-10" dirty="0">
                <a:solidFill>
                  <a:srgbClr val="5B9AD3"/>
                </a:solidFill>
                <a:latin typeface="Calibri"/>
                <a:cs typeface="Calibri"/>
              </a:rPr>
              <a:t>Unione:</a:t>
            </a:r>
            <a:r>
              <a:rPr sz="2450" b="1" spc="-2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5B9AD3"/>
                </a:solidFill>
                <a:latin typeface="Calibri"/>
                <a:cs typeface="Calibri"/>
              </a:rPr>
              <a:t>ALLARGA</a:t>
            </a:r>
            <a:endParaRPr sz="2450">
              <a:latin typeface="Calibri"/>
              <a:cs typeface="Calibri"/>
            </a:endParaRPr>
          </a:p>
          <a:p>
            <a:pPr marL="10795" algn="ctr">
              <a:lnSpc>
                <a:spcPct val="100000"/>
              </a:lnSpc>
              <a:spcBef>
                <a:spcPts val="1839"/>
              </a:spcBef>
            </a:pP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Dementia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lzheimer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Disease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800" spc="5" dirty="0">
                <a:latin typeface="Calibri"/>
                <a:cs typeface="Calibri"/>
              </a:rPr>
              <a:t>dà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risultato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tutti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10" dirty="0">
                <a:latin typeface="Calibri"/>
                <a:cs typeface="Calibri"/>
              </a:rPr>
              <a:t>lavori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che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trattano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5" dirty="0">
                <a:latin typeface="Calibri"/>
                <a:cs typeface="Calibri"/>
              </a:rPr>
              <a:t>due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argomenti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sia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latin typeface="Calibri"/>
                <a:cs typeface="Calibri"/>
              </a:rPr>
              <a:t>singolarmente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compresenza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loro.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Calibri"/>
              <a:cs typeface="Calibri"/>
            </a:endParaRPr>
          </a:p>
          <a:p>
            <a:pPr marL="12700" marR="5080" algn="ctr">
              <a:lnSpc>
                <a:spcPct val="110000"/>
              </a:lnSpc>
            </a:pPr>
            <a:r>
              <a:rPr sz="1800" dirty="0">
                <a:latin typeface="Calibri"/>
                <a:cs typeface="Calibri"/>
              </a:rPr>
              <a:t>Si </a:t>
            </a:r>
            <a:r>
              <a:rPr sz="1800" spc="-10" dirty="0">
                <a:latin typeface="Calibri"/>
                <a:cs typeface="Calibri"/>
              </a:rPr>
              <a:t>utilizza pertanto </a:t>
            </a:r>
            <a:r>
              <a:rPr sz="1800" dirty="0">
                <a:latin typeface="Calibri"/>
                <a:cs typeface="Calibri"/>
              </a:rPr>
              <a:t>per </a:t>
            </a:r>
            <a:r>
              <a:rPr sz="1800" spc="-25" dirty="0">
                <a:latin typeface="Calibri"/>
                <a:cs typeface="Calibri"/>
              </a:rPr>
              <a:t>allargare </a:t>
            </a:r>
            <a:r>
              <a:rPr sz="1800" spc="-5" dirty="0">
                <a:latin typeface="Calibri"/>
                <a:cs typeface="Calibri"/>
              </a:rPr>
              <a:t>il campo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ricerca contemplando </a:t>
            </a:r>
            <a:r>
              <a:rPr sz="1800" spc="-5" dirty="0">
                <a:latin typeface="Calibri"/>
                <a:cs typeface="Calibri"/>
              </a:rPr>
              <a:t>possibili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sinonimi</a:t>
            </a:r>
            <a:r>
              <a:rPr sz="1800" dirty="0">
                <a:latin typeface="Calibri"/>
                <a:cs typeface="Calibri"/>
              </a:rPr>
              <a:t> 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concetti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affini.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2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174364" y="427091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Relazioni tra concetti: 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gli operatori </a:t>
            </a:r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boleani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565BB46-0A26-E302-F43A-5E8DC205CDDF}"/>
              </a:ext>
            </a:extLst>
          </p:cNvPr>
          <p:cNvSpPr txBox="1"/>
          <p:nvPr/>
        </p:nvSpPr>
        <p:spPr>
          <a:xfrm>
            <a:off x="4233838" y="2036024"/>
            <a:ext cx="6896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EC7B30"/>
                </a:solidFill>
                <a:latin typeface="Verdana"/>
                <a:cs typeface="Verdana"/>
              </a:rPr>
              <a:t>N</a:t>
            </a:r>
            <a:r>
              <a:rPr sz="2200" b="1" dirty="0">
                <a:solidFill>
                  <a:srgbClr val="EC7B30"/>
                </a:solidFill>
                <a:latin typeface="Verdana"/>
                <a:cs typeface="Verdana"/>
              </a:rPr>
              <a:t>O</a:t>
            </a:r>
            <a:r>
              <a:rPr sz="2200" b="1" spc="-5" dirty="0">
                <a:solidFill>
                  <a:srgbClr val="EC7B30"/>
                </a:solidFill>
                <a:latin typeface="Verdana"/>
                <a:cs typeface="Verdana"/>
              </a:rPr>
              <a:t>T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835B3216-236C-67D7-03D2-7CE7574C558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1648" y="2597549"/>
            <a:ext cx="1962911" cy="1269491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BE96A00B-B96E-BEEF-3E33-0182BF13B024}"/>
              </a:ext>
            </a:extLst>
          </p:cNvPr>
          <p:cNvSpPr txBox="1"/>
          <p:nvPr/>
        </p:nvSpPr>
        <p:spPr>
          <a:xfrm>
            <a:off x="2530108" y="2976189"/>
            <a:ext cx="114681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550" spc="5" dirty="0">
                <a:solidFill>
                  <a:srgbClr val="FF9900"/>
                </a:solidFill>
                <a:latin typeface="Times New Roman"/>
                <a:cs typeface="Times New Roman"/>
              </a:rPr>
              <a:t>HIV</a:t>
            </a: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50" spc="5" dirty="0">
                <a:solidFill>
                  <a:srgbClr val="FF9900"/>
                </a:solidFill>
                <a:latin typeface="Times New Roman"/>
                <a:cs typeface="Times New Roman"/>
              </a:rPr>
              <a:t>Seropositivity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753BAA86-40AD-645F-1EA5-4373B7548F1A}"/>
              </a:ext>
            </a:extLst>
          </p:cNvPr>
          <p:cNvSpPr txBox="1"/>
          <p:nvPr/>
        </p:nvSpPr>
        <p:spPr>
          <a:xfrm>
            <a:off x="5554541" y="3055810"/>
            <a:ext cx="49022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5" dirty="0">
                <a:solidFill>
                  <a:srgbClr val="FF9900"/>
                </a:solidFill>
                <a:latin typeface="Times New Roman"/>
                <a:cs typeface="Times New Roman"/>
              </a:rPr>
              <a:t>AIDS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A438458-1859-F6BE-2875-B41BFC4DA8CE}"/>
              </a:ext>
            </a:extLst>
          </p:cNvPr>
          <p:cNvSpPr/>
          <p:nvPr/>
        </p:nvSpPr>
        <p:spPr>
          <a:xfrm>
            <a:off x="1151725" y="4075828"/>
            <a:ext cx="7225665" cy="2531745"/>
          </a:xfrm>
          <a:custGeom>
            <a:avLst/>
            <a:gdLst/>
            <a:ahLst/>
            <a:cxnLst/>
            <a:rect l="l" t="t" r="r" b="b"/>
            <a:pathLst>
              <a:path w="7225665" h="2531745">
                <a:moveTo>
                  <a:pt x="7225283" y="0"/>
                </a:moveTo>
                <a:lnTo>
                  <a:pt x="0" y="0"/>
                </a:lnTo>
                <a:lnTo>
                  <a:pt x="0" y="2531364"/>
                </a:lnTo>
                <a:lnTo>
                  <a:pt x="7225283" y="2531364"/>
                </a:lnTo>
                <a:lnTo>
                  <a:pt x="722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A2CD7A0D-22E6-796A-2F55-74A080A15E0A}"/>
              </a:ext>
            </a:extLst>
          </p:cNvPr>
          <p:cNvSpPr txBox="1"/>
          <p:nvPr/>
        </p:nvSpPr>
        <p:spPr>
          <a:xfrm>
            <a:off x="1207757" y="4057483"/>
            <a:ext cx="7118350" cy="252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95"/>
              </a:spcBef>
            </a:pPr>
            <a:r>
              <a:rPr sz="2450" b="1" spc="-25" dirty="0">
                <a:solidFill>
                  <a:srgbClr val="5B9AD3"/>
                </a:solidFill>
                <a:latin typeface="Calibri"/>
                <a:cs typeface="Calibri"/>
              </a:rPr>
              <a:t>Differenza:</a:t>
            </a:r>
            <a:r>
              <a:rPr sz="2450" b="1" spc="-30" dirty="0">
                <a:solidFill>
                  <a:srgbClr val="5B9AD3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5B9AD3"/>
                </a:solidFill>
                <a:latin typeface="Calibri"/>
                <a:cs typeface="Calibri"/>
              </a:rPr>
              <a:t>ELIMINA</a:t>
            </a:r>
            <a:endParaRPr sz="245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850"/>
              </a:spcBef>
            </a:pP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HIV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Seropositivity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NOT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AIDS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Calibri"/>
                <a:cs typeface="Calibri"/>
              </a:rPr>
              <a:t>dà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risultato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tutti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lavori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che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trattano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sieropositività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assenza</a:t>
            </a:r>
            <a:r>
              <a:rPr sz="1800" dirty="0">
                <a:latin typeface="Calibri"/>
                <a:cs typeface="Calibri"/>
              </a:rPr>
              <a:t> di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800" spc="5" dirty="0">
                <a:latin typeface="Calibri"/>
                <a:cs typeface="Calibri"/>
              </a:rPr>
              <a:t>AIDS 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conclamato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(concetto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pertinente,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interesse).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Calibri"/>
              <a:cs typeface="Calibri"/>
            </a:endParaRPr>
          </a:p>
          <a:p>
            <a:pPr marL="558165" marR="546735" algn="ctr">
              <a:lnSpc>
                <a:spcPct val="110000"/>
              </a:lnSpc>
            </a:pPr>
            <a:r>
              <a:rPr sz="1800" dirty="0">
                <a:latin typeface="Calibri"/>
                <a:cs typeface="Calibri"/>
              </a:rPr>
              <a:t>Si </a:t>
            </a:r>
            <a:r>
              <a:rPr sz="1800" spc="-10" dirty="0">
                <a:latin typeface="Calibri"/>
                <a:cs typeface="Calibri"/>
              </a:rPr>
              <a:t>utilizza pertanto </a:t>
            </a:r>
            <a:r>
              <a:rPr sz="1800" dirty="0">
                <a:latin typeface="Calibri"/>
                <a:cs typeface="Calibri"/>
              </a:rPr>
              <a:t>per </a:t>
            </a:r>
            <a:r>
              <a:rPr sz="1800" spc="-10" dirty="0">
                <a:latin typeface="Calibri"/>
                <a:cs typeface="Calibri"/>
              </a:rPr>
              <a:t>limare ulteriormente </a:t>
            </a:r>
            <a:r>
              <a:rPr sz="1800" spc="-5" dirty="0">
                <a:latin typeface="Calibri"/>
                <a:cs typeface="Calibri"/>
              </a:rPr>
              <a:t>lo scenario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5" dirty="0">
                <a:latin typeface="Calibri"/>
                <a:cs typeface="Calibri"/>
              </a:rPr>
              <a:t>ricerca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(spesso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posteriori).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6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587612"/>
            <a:ext cx="94949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Quindi…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8C0DEC6-C4E0-847E-0A99-651995D91E4F}"/>
              </a:ext>
            </a:extLst>
          </p:cNvPr>
          <p:cNvSpPr/>
          <p:nvPr/>
        </p:nvSpPr>
        <p:spPr>
          <a:xfrm>
            <a:off x="1187132" y="4125048"/>
            <a:ext cx="9817735" cy="2307590"/>
          </a:xfrm>
          <a:custGeom>
            <a:avLst/>
            <a:gdLst/>
            <a:ahLst/>
            <a:cxnLst/>
            <a:rect l="l" t="t" r="r" b="b"/>
            <a:pathLst>
              <a:path w="9817735" h="2307590">
                <a:moveTo>
                  <a:pt x="9817608" y="0"/>
                </a:moveTo>
                <a:lnTo>
                  <a:pt x="0" y="0"/>
                </a:lnTo>
                <a:lnTo>
                  <a:pt x="0" y="2307335"/>
                </a:lnTo>
                <a:lnTo>
                  <a:pt x="9817608" y="2307335"/>
                </a:lnTo>
                <a:lnTo>
                  <a:pt x="9817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1ACBE15-6737-83D5-4898-9E24D117BC3C}"/>
              </a:ext>
            </a:extLst>
          </p:cNvPr>
          <p:cNvSpPr txBox="1"/>
          <p:nvPr/>
        </p:nvSpPr>
        <p:spPr>
          <a:xfrm>
            <a:off x="1367509" y="4096434"/>
            <a:ext cx="7846059" cy="11626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405765" algn="l"/>
              </a:tabLst>
            </a:pPr>
            <a:r>
              <a:rPr sz="3150" b="1" dirty="0">
                <a:solidFill>
                  <a:srgbClr val="4F80BB"/>
                </a:solidFill>
                <a:latin typeface="Calibri"/>
                <a:cs typeface="Calibri"/>
              </a:rPr>
              <a:t>P	</a:t>
            </a:r>
            <a:r>
              <a:rPr sz="1750" b="1" spc="-20" dirty="0">
                <a:latin typeface="Calibri"/>
                <a:cs typeface="Calibri"/>
              </a:rPr>
              <a:t>(</a:t>
            </a:r>
            <a:r>
              <a:rPr sz="1750" spc="-20" dirty="0">
                <a:latin typeface="Calibri"/>
                <a:cs typeface="Calibri"/>
              </a:rPr>
              <a:t>Famigliare </a:t>
            </a:r>
            <a:r>
              <a:rPr sz="1750" b="1" dirty="0">
                <a:solidFill>
                  <a:srgbClr val="006FBE"/>
                </a:solidFill>
                <a:latin typeface="Calibri"/>
                <a:cs typeface="Calibri"/>
              </a:rPr>
              <a:t>OR</a:t>
            </a:r>
            <a:r>
              <a:rPr sz="1750" b="1" spc="10" dirty="0">
                <a:solidFill>
                  <a:srgbClr val="006FBE"/>
                </a:solidFill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parente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006FBE"/>
                </a:solidFill>
                <a:latin typeface="Calibri"/>
                <a:cs typeface="Calibri"/>
              </a:rPr>
              <a:t>OR</a:t>
            </a:r>
            <a:r>
              <a:rPr sz="1750" b="1" spc="10" dirty="0">
                <a:solidFill>
                  <a:srgbClr val="006FBE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caregiver</a:t>
            </a:r>
            <a:r>
              <a:rPr sz="1750" b="1" spc="-10" dirty="0">
                <a:latin typeface="Calibri"/>
                <a:cs typeface="Calibri"/>
              </a:rPr>
              <a:t>)</a:t>
            </a:r>
            <a:r>
              <a:rPr sz="1750" b="1" spc="-25" dirty="0"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75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latin typeface="Calibri"/>
                <a:cs typeface="Calibri"/>
              </a:rPr>
              <a:t>(</a:t>
            </a:r>
            <a:r>
              <a:rPr sz="1750" spc="-5" dirty="0">
                <a:latin typeface="Calibri"/>
                <a:cs typeface="Calibri"/>
              </a:rPr>
              <a:t>paziente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schizofrenico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006FBE"/>
                </a:solidFill>
                <a:latin typeface="Calibri"/>
                <a:cs typeface="Calibri"/>
              </a:rPr>
              <a:t>OR</a:t>
            </a:r>
            <a:r>
              <a:rPr sz="1750" b="1" spc="15" dirty="0">
                <a:solidFill>
                  <a:srgbClr val="006FBE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schizofrenia</a:t>
            </a:r>
            <a:r>
              <a:rPr sz="1750" b="1" spc="-10" dirty="0">
                <a:latin typeface="Calibri"/>
                <a:cs typeface="Calibri"/>
              </a:rPr>
              <a:t>)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150" b="1" dirty="0">
                <a:solidFill>
                  <a:srgbClr val="4F80BB"/>
                </a:solidFill>
                <a:latin typeface="Calibri"/>
                <a:cs typeface="Calibri"/>
              </a:rPr>
              <a:t>I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CB5DB7E-B75B-C3D5-3CE0-B7BA6AA30E88}"/>
              </a:ext>
            </a:extLst>
          </p:cNvPr>
          <p:cNvSpPr txBox="1"/>
          <p:nvPr/>
        </p:nvSpPr>
        <p:spPr>
          <a:xfrm>
            <a:off x="1745461" y="4930672"/>
            <a:ext cx="257365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latin typeface="Calibri"/>
                <a:cs typeface="Calibri"/>
              </a:rPr>
              <a:t>Gruppo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auto-mutuo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aiuto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609EF0C-2089-B52C-D4D7-BFD0FA48169D}"/>
              </a:ext>
            </a:extLst>
          </p:cNvPr>
          <p:cNvSpPr txBox="1"/>
          <p:nvPr/>
        </p:nvSpPr>
        <p:spPr>
          <a:xfrm>
            <a:off x="1186153" y="5231814"/>
            <a:ext cx="5300345" cy="11658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150" b="1" spc="-5" dirty="0">
                <a:solidFill>
                  <a:srgbClr val="4F80BB"/>
                </a:solidFill>
                <a:latin typeface="Calibri"/>
                <a:cs typeface="Calibri"/>
              </a:rPr>
              <a:t>[C]</a:t>
            </a:r>
            <a:r>
              <a:rPr sz="3150" b="1" spc="25" dirty="0">
                <a:solidFill>
                  <a:srgbClr val="4F80BB"/>
                </a:solidFill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[Psicoterapia</a:t>
            </a:r>
            <a:r>
              <a:rPr sz="1750" spc="-10" dirty="0">
                <a:latin typeface="Calibri"/>
                <a:cs typeface="Calibri"/>
              </a:rPr>
              <a:t> convenzionale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006FBE"/>
                </a:solidFill>
                <a:latin typeface="Calibri"/>
                <a:cs typeface="Calibri"/>
              </a:rPr>
              <a:t>OR</a:t>
            </a:r>
            <a:r>
              <a:rPr sz="1750" b="1" spc="10" dirty="0">
                <a:solidFill>
                  <a:srgbClr val="006FBE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nessun</a:t>
            </a:r>
            <a:r>
              <a:rPr sz="1750" spc="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intervento…]</a:t>
            </a:r>
            <a:endParaRPr sz="175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710"/>
              </a:spcBef>
              <a:tabLst>
                <a:tab pos="527685" algn="l"/>
              </a:tabLst>
            </a:pPr>
            <a:r>
              <a:rPr sz="3150" b="1" dirty="0">
                <a:solidFill>
                  <a:srgbClr val="4F80BB"/>
                </a:solidFill>
                <a:latin typeface="Calibri"/>
                <a:cs typeface="Calibri"/>
              </a:rPr>
              <a:t>O	</a:t>
            </a:r>
            <a:r>
              <a:rPr sz="1750" spc="-5" dirty="0">
                <a:latin typeface="Calibri"/>
                <a:cs typeface="Calibri"/>
              </a:rPr>
              <a:t>Qualità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della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vita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006FBE"/>
                </a:solidFill>
                <a:latin typeface="Calibri"/>
                <a:cs typeface="Calibri"/>
              </a:rPr>
              <a:t>OR</a:t>
            </a:r>
            <a:r>
              <a:rPr sz="1750" b="1" spc="-10" dirty="0">
                <a:solidFill>
                  <a:srgbClr val="006FBE"/>
                </a:solidFill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stress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006FBE"/>
                </a:solidFill>
                <a:latin typeface="Calibri"/>
                <a:cs typeface="Calibri"/>
              </a:rPr>
              <a:t>OR</a:t>
            </a:r>
            <a:r>
              <a:rPr sz="1750" b="1" spc="5" dirty="0">
                <a:solidFill>
                  <a:srgbClr val="006FBE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depressione…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9F3779AB-0AD8-4B17-6D97-FEE16BCA039A}"/>
              </a:ext>
            </a:extLst>
          </p:cNvPr>
          <p:cNvSpPr txBox="1"/>
          <p:nvPr/>
        </p:nvSpPr>
        <p:spPr>
          <a:xfrm>
            <a:off x="978708" y="5661506"/>
            <a:ext cx="254000" cy="459740"/>
          </a:xfrm>
          <a:prstGeom prst="rect">
            <a:avLst/>
          </a:prstGeom>
          <a:solidFill>
            <a:schemeClr val="lt1"/>
          </a:solidFill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4493D2BD-4D2C-7789-A5DA-A10BECA1C8DE}"/>
              </a:ext>
            </a:extLst>
          </p:cNvPr>
          <p:cNvSpPr txBox="1"/>
          <p:nvPr/>
        </p:nvSpPr>
        <p:spPr>
          <a:xfrm>
            <a:off x="978708" y="5074690"/>
            <a:ext cx="254000" cy="459740"/>
          </a:xfrm>
          <a:prstGeom prst="rect">
            <a:avLst/>
          </a:prstGeom>
          <a:solidFill>
            <a:schemeClr val="lt1"/>
          </a:solidFill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B49B459A-9A8C-5FF9-EFEE-31572534CF01}"/>
              </a:ext>
            </a:extLst>
          </p:cNvPr>
          <p:cNvSpPr txBox="1"/>
          <p:nvPr/>
        </p:nvSpPr>
        <p:spPr>
          <a:xfrm>
            <a:off x="978708" y="4480330"/>
            <a:ext cx="254000" cy="459740"/>
          </a:xfrm>
          <a:prstGeom prst="rect">
            <a:avLst/>
          </a:prstGeom>
          <a:solidFill>
            <a:schemeClr val="lt1"/>
          </a:solidFill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AD35135D-02AE-1B5F-B2BD-D1548D6B7F11}"/>
              </a:ext>
            </a:extLst>
          </p:cNvPr>
          <p:cNvSpPr txBox="1"/>
          <p:nvPr/>
        </p:nvSpPr>
        <p:spPr>
          <a:xfrm>
            <a:off x="3502200" y="1728101"/>
            <a:ext cx="5308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40B785B0-F5E6-AFF9-89DE-76B6745CC93A}"/>
              </a:ext>
            </a:extLst>
          </p:cNvPr>
          <p:cNvSpPr txBox="1"/>
          <p:nvPr/>
        </p:nvSpPr>
        <p:spPr>
          <a:xfrm>
            <a:off x="5559524" y="1728101"/>
            <a:ext cx="5308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5982FB4B-4039-69B8-7714-965EDA3C0176}"/>
              </a:ext>
            </a:extLst>
          </p:cNvPr>
          <p:cNvSpPr txBox="1"/>
          <p:nvPr/>
        </p:nvSpPr>
        <p:spPr>
          <a:xfrm>
            <a:off x="4126812" y="2368181"/>
            <a:ext cx="1460500" cy="158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 marR="5080" indent="-263525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orbel"/>
                <a:cs typeface="Corbel"/>
              </a:rPr>
              <a:t>dei</a:t>
            </a:r>
            <a:r>
              <a:rPr sz="2100" spc="-80" dirty="0">
                <a:latin typeface="Corbel"/>
                <a:cs typeface="Corbel"/>
              </a:rPr>
              <a:t> </a:t>
            </a:r>
            <a:r>
              <a:rPr sz="2100" spc="-5" dirty="0">
                <a:latin typeface="Corbel"/>
                <a:cs typeface="Corbel"/>
              </a:rPr>
              <a:t>famigliari </a:t>
            </a:r>
            <a:r>
              <a:rPr sz="2100" spc="-405" dirty="0">
                <a:latin typeface="Corbel"/>
                <a:cs typeface="Corbel"/>
              </a:rPr>
              <a:t> </a:t>
            </a:r>
            <a:r>
              <a:rPr sz="2100" spc="-15" dirty="0">
                <a:latin typeface="Corbel"/>
                <a:cs typeface="Corbel"/>
              </a:rPr>
              <a:t>genitori </a:t>
            </a:r>
            <a:r>
              <a:rPr sz="2100" spc="-10" dirty="0">
                <a:latin typeface="Corbel"/>
                <a:cs typeface="Corbel"/>
              </a:rPr>
              <a:t> </a:t>
            </a:r>
            <a:r>
              <a:rPr sz="2100" spc="-10" dirty="0">
                <a:latin typeface="Calibri"/>
                <a:cs typeface="Calibri"/>
              </a:rPr>
              <a:t>parenti </a:t>
            </a:r>
            <a:r>
              <a:rPr sz="2100" spc="-5" dirty="0">
                <a:latin typeface="Calibri"/>
                <a:cs typeface="Calibri"/>
              </a:rPr>
              <a:t> coniugi</a:t>
            </a:r>
            <a:endParaRPr sz="2100">
              <a:latin typeface="Calibri"/>
              <a:cs typeface="Calibri"/>
            </a:endParaRPr>
          </a:p>
          <a:p>
            <a:pPr marL="43053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…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BE"/>
                </a:solidFill>
                <a:latin typeface="Corbel"/>
                <a:cs typeface="Corbel"/>
              </a:rPr>
              <a:t>OR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2AF15A2F-BE1F-5CB9-EC89-C5FB63DAAB75}"/>
              </a:ext>
            </a:extLst>
          </p:cNvPr>
          <p:cNvSpPr txBox="1"/>
          <p:nvPr/>
        </p:nvSpPr>
        <p:spPr>
          <a:xfrm>
            <a:off x="5955574" y="2368181"/>
            <a:ext cx="2573020" cy="129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785" marR="5080" indent="-55372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orbel"/>
                <a:cs typeface="Corbel"/>
              </a:rPr>
              <a:t>di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spc="-5" dirty="0">
                <a:latin typeface="Corbel"/>
                <a:cs typeface="Corbel"/>
              </a:rPr>
              <a:t>pazienti</a:t>
            </a:r>
            <a:r>
              <a:rPr sz="2100" spc="-35" dirty="0">
                <a:latin typeface="Corbel"/>
                <a:cs typeface="Corbel"/>
              </a:rPr>
              <a:t> </a:t>
            </a:r>
            <a:r>
              <a:rPr sz="2100" spc="-15" dirty="0">
                <a:latin typeface="Corbel"/>
                <a:cs typeface="Corbel"/>
              </a:rPr>
              <a:t>schizofrenici </a:t>
            </a:r>
            <a:r>
              <a:rPr sz="2100" spc="-405" dirty="0">
                <a:latin typeface="Corbel"/>
                <a:cs typeface="Corbel"/>
              </a:rPr>
              <a:t> </a:t>
            </a:r>
            <a:r>
              <a:rPr sz="2100" spc="-15" dirty="0">
                <a:latin typeface="Corbel"/>
                <a:cs typeface="Corbel"/>
              </a:rPr>
              <a:t>schizofrenia</a:t>
            </a:r>
            <a:endParaRPr sz="2100">
              <a:latin typeface="Corbel"/>
              <a:cs typeface="Corbel"/>
            </a:endParaRPr>
          </a:p>
          <a:p>
            <a:pPr marL="832485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psicosi</a:t>
            </a:r>
            <a:endParaRPr sz="2100">
              <a:latin typeface="Calibri"/>
              <a:cs typeface="Calibri"/>
            </a:endParaRPr>
          </a:p>
          <a:p>
            <a:pPr marL="675640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Calibri"/>
                <a:cs typeface="Calibri"/>
              </a:rPr>
              <a:t>…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BE"/>
                </a:solidFill>
                <a:latin typeface="Corbel"/>
                <a:cs typeface="Corbel"/>
              </a:rPr>
              <a:t>OR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ACD49BCE-4219-91C2-3B66-9BE5CEBCBB04}"/>
              </a:ext>
            </a:extLst>
          </p:cNvPr>
          <p:cNvSpPr txBox="1"/>
          <p:nvPr/>
        </p:nvSpPr>
        <p:spPr>
          <a:xfrm>
            <a:off x="1383802" y="2368181"/>
            <a:ext cx="1959610" cy="158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orbel"/>
                <a:cs typeface="Corbel"/>
              </a:rPr>
              <a:t>Le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5" dirty="0">
                <a:latin typeface="Corbel"/>
                <a:cs typeface="Corbel"/>
              </a:rPr>
              <a:t>problematiche </a:t>
            </a:r>
            <a:r>
              <a:rPr sz="2100" spc="-405" dirty="0">
                <a:latin typeface="Corbel"/>
                <a:cs typeface="Corbel"/>
              </a:rPr>
              <a:t> </a:t>
            </a:r>
            <a:r>
              <a:rPr sz="2100" spc="-15" dirty="0">
                <a:latin typeface="Corbel"/>
                <a:cs typeface="Corbel"/>
              </a:rPr>
              <a:t>fardello</a:t>
            </a:r>
            <a:endParaRPr sz="2100">
              <a:latin typeface="Corbel"/>
              <a:cs typeface="Corbel"/>
            </a:endParaRPr>
          </a:p>
          <a:p>
            <a:pPr marL="132080" marR="34290" algn="ctr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qualità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vita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benessere</a:t>
            </a:r>
            <a:endParaRPr sz="2100">
              <a:latin typeface="Calibri"/>
              <a:cs typeface="Calibri"/>
            </a:endParaRPr>
          </a:p>
          <a:p>
            <a:pPr marL="52069" algn="ctr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…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BE"/>
                </a:solidFill>
                <a:latin typeface="Corbel"/>
                <a:cs typeface="Corbel"/>
              </a:rPr>
              <a:t>OR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EB47C4F8-E69B-26BD-5ABE-5F1230BE9BE6}"/>
              </a:ext>
            </a:extLst>
          </p:cNvPr>
          <p:cNvSpPr/>
          <p:nvPr/>
        </p:nvSpPr>
        <p:spPr>
          <a:xfrm>
            <a:off x="3743643" y="2280247"/>
            <a:ext cx="0" cy="1642745"/>
          </a:xfrm>
          <a:custGeom>
            <a:avLst/>
            <a:gdLst/>
            <a:ahLst/>
            <a:cxnLst/>
            <a:rect l="l" t="t" r="r" b="b"/>
            <a:pathLst>
              <a:path h="1642745">
                <a:moveTo>
                  <a:pt x="0" y="0"/>
                </a:moveTo>
                <a:lnTo>
                  <a:pt x="0" y="1642706"/>
                </a:lnTo>
              </a:path>
            </a:pathLst>
          </a:custGeom>
          <a:ln w="47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1774F2E6-BA57-2FE0-0A88-30EC5729680E}"/>
              </a:ext>
            </a:extLst>
          </p:cNvPr>
          <p:cNvSpPr/>
          <p:nvPr/>
        </p:nvSpPr>
        <p:spPr>
          <a:xfrm>
            <a:off x="5773611" y="2300058"/>
            <a:ext cx="0" cy="1642745"/>
          </a:xfrm>
          <a:custGeom>
            <a:avLst/>
            <a:gdLst/>
            <a:ahLst/>
            <a:cxnLst/>
            <a:rect l="l" t="t" r="r" b="b"/>
            <a:pathLst>
              <a:path h="1642745">
                <a:moveTo>
                  <a:pt x="0" y="0"/>
                </a:moveTo>
                <a:lnTo>
                  <a:pt x="0" y="1642706"/>
                </a:lnTo>
              </a:path>
            </a:pathLst>
          </a:custGeom>
          <a:ln w="47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B2B9F543-C800-FD7B-2129-EAAD1EC7A19D}"/>
              </a:ext>
            </a:extLst>
          </p:cNvPr>
          <p:cNvSpPr/>
          <p:nvPr/>
        </p:nvSpPr>
        <p:spPr>
          <a:xfrm>
            <a:off x="1344104" y="2140806"/>
            <a:ext cx="2036445" cy="1862455"/>
          </a:xfrm>
          <a:custGeom>
            <a:avLst/>
            <a:gdLst/>
            <a:ahLst/>
            <a:cxnLst/>
            <a:rect l="l" t="t" r="r" b="b"/>
            <a:pathLst>
              <a:path w="2036445" h="1862454">
                <a:moveTo>
                  <a:pt x="0" y="310388"/>
                </a:moveTo>
                <a:lnTo>
                  <a:pt x="3365" y="264520"/>
                </a:lnTo>
                <a:lnTo>
                  <a:pt x="13141" y="220743"/>
                </a:lnTo>
                <a:lnTo>
                  <a:pt x="28847" y="179535"/>
                </a:lnTo>
                <a:lnTo>
                  <a:pt x="50004" y="141377"/>
                </a:lnTo>
                <a:lnTo>
                  <a:pt x="76132" y="106749"/>
                </a:lnTo>
                <a:lnTo>
                  <a:pt x="106749" y="76132"/>
                </a:lnTo>
                <a:lnTo>
                  <a:pt x="141377" y="50004"/>
                </a:lnTo>
                <a:lnTo>
                  <a:pt x="179535" y="28847"/>
                </a:lnTo>
                <a:lnTo>
                  <a:pt x="220743" y="13141"/>
                </a:lnTo>
                <a:lnTo>
                  <a:pt x="264520" y="3365"/>
                </a:lnTo>
                <a:lnTo>
                  <a:pt x="310388" y="0"/>
                </a:lnTo>
                <a:lnTo>
                  <a:pt x="1725676" y="0"/>
                </a:lnTo>
                <a:lnTo>
                  <a:pt x="1771543" y="3365"/>
                </a:lnTo>
                <a:lnTo>
                  <a:pt x="1815320" y="13141"/>
                </a:lnTo>
                <a:lnTo>
                  <a:pt x="1856528" y="28847"/>
                </a:lnTo>
                <a:lnTo>
                  <a:pt x="1894686" y="50004"/>
                </a:lnTo>
                <a:lnTo>
                  <a:pt x="1929314" y="76132"/>
                </a:lnTo>
                <a:lnTo>
                  <a:pt x="1959931" y="106749"/>
                </a:lnTo>
                <a:lnTo>
                  <a:pt x="1986059" y="141377"/>
                </a:lnTo>
                <a:lnTo>
                  <a:pt x="2007216" y="179535"/>
                </a:lnTo>
                <a:lnTo>
                  <a:pt x="2022922" y="220743"/>
                </a:lnTo>
                <a:lnTo>
                  <a:pt x="2032698" y="264520"/>
                </a:lnTo>
                <a:lnTo>
                  <a:pt x="2036064" y="310388"/>
                </a:lnTo>
                <a:lnTo>
                  <a:pt x="2036064" y="1551927"/>
                </a:lnTo>
                <a:lnTo>
                  <a:pt x="2032698" y="1597794"/>
                </a:lnTo>
                <a:lnTo>
                  <a:pt x="2022922" y="1641573"/>
                </a:lnTo>
                <a:lnTo>
                  <a:pt x="2007216" y="1682782"/>
                </a:lnTo>
                <a:lnTo>
                  <a:pt x="1986059" y="1720941"/>
                </a:lnTo>
                <a:lnTo>
                  <a:pt x="1959931" y="1755570"/>
                </a:lnTo>
                <a:lnTo>
                  <a:pt x="1929314" y="1786190"/>
                </a:lnTo>
                <a:lnTo>
                  <a:pt x="1894686" y="1812319"/>
                </a:lnTo>
                <a:lnTo>
                  <a:pt x="1856528" y="1833477"/>
                </a:lnTo>
                <a:lnTo>
                  <a:pt x="1815320" y="1849185"/>
                </a:lnTo>
                <a:lnTo>
                  <a:pt x="1771543" y="1858962"/>
                </a:lnTo>
                <a:lnTo>
                  <a:pt x="1725676" y="1862327"/>
                </a:lnTo>
                <a:lnTo>
                  <a:pt x="310388" y="1862327"/>
                </a:lnTo>
                <a:lnTo>
                  <a:pt x="264520" y="1858962"/>
                </a:lnTo>
                <a:lnTo>
                  <a:pt x="220743" y="1849185"/>
                </a:lnTo>
                <a:lnTo>
                  <a:pt x="179535" y="1833477"/>
                </a:lnTo>
                <a:lnTo>
                  <a:pt x="141377" y="1812319"/>
                </a:lnTo>
                <a:lnTo>
                  <a:pt x="106749" y="1786190"/>
                </a:lnTo>
                <a:lnTo>
                  <a:pt x="76132" y="1755570"/>
                </a:lnTo>
                <a:lnTo>
                  <a:pt x="50004" y="1720941"/>
                </a:lnTo>
                <a:lnTo>
                  <a:pt x="28847" y="1682782"/>
                </a:lnTo>
                <a:lnTo>
                  <a:pt x="13141" y="1641573"/>
                </a:lnTo>
                <a:lnTo>
                  <a:pt x="3365" y="1597794"/>
                </a:lnTo>
                <a:lnTo>
                  <a:pt x="0" y="1551927"/>
                </a:lnTo>
                <a:lnTo>
                  <a:pt x="0" y="31038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A2107098-3069-5D9C-5EDB-9E4AA221326D}"/>
              </a:ext>
            </a:extLst>
          </p:cNvPr>
          <p:cNvSpPr/>
          <p:nvPr/>
        </p:nvSpPr>
        <p:spPr>
          <a:xfrm>
            <a:off x="5929820" y="2213958"/>
            <a:ext cx="2630805" cy="1461770"/>
          </a:xfrm>
          <a:custGeom>
            <a:avLst/>
            <a:gdLst/>
            <a:ahLst/>
            <a:cxnLst/>
            <a:rect l="l" t="t" r="r" b="b"/>
            <a:pathLst>
              <a:path w="2630804" h="1461770">
                <a:moveTo>
                  <a:pt x="0" y="243586"/>
                </a:moveTo>
                <a:lnTo>
                  <a:pt x="4948" y="194494"/>
                </a:lnTo>
                <a:lnTo>
                  <a:pt x="19141" y="148770"/>
                </a:lnTo>
                <a:lnTo>
                  <a:pt x="41600" y="107393"/>
                </a:lnTo>
                <a:lnTo>
                  <a:pt x="71343" y="71343"/>
                </a:lnTo>
                <a:lnTo>
                  <a:pt x="107393" y="41600"/>
                </a:lnTo>
                <a:lnTo>
                  <a:pt x="148770" y="19141"/>
                </a:lnTo>
                <a:lnTo>
                  <a:pt x="194494" y="4948"/>
                </a:lnTo>
                <a:lnTo>
                  <a:pt x="243586" y="0"/>
                </a:lnTo>
                <a:lnTo>
                  <a:pt x="2386838" y="0"/>
                </a:lnTo>
                <a:lnTo>
                  <a:pt x="2435929" y="4948"/>
                </a:lnTo>
                <a:lnTo>
                  <a:pt x="2481653" y="19141"/>
                </a:lnTo>
                <a:lnTo>
                  <a:pt x="2523030" y="41600"/>
                </a:lnTo>
                <a:lnTo>
                  <a:pt x="2559080" y="71343"/>
                </a:lnTo>
                <a:lnTo>
                  <a:pt x="2588823" y="107393"/>
                </a:lnTo>
                <a:lnTo>
                  <a:pt x="2611282" y="148770"/>
                </a:lnTo>
                <a:lnTo>
                  <a:pt x="2625475" y="194494"/>
                </a:lnTo>
                <a:lnTo>
                  <a:pt x="2630424" y="243586"/>
                </a:lnTo>
                <a:lnTo>
                  <a:pt x="2630424" y="1217917"/>
                </a:lnTo>
                <a:lnTo>
                  <a:pt x="2625475" y="1267009"/>
                </a:lnTo>
                <a:lnTo>
                  <a:pt x="2611282" y="1312734"/>
                </a:lnTo>
                <a:lnTo>
                  <a:pt x="2588823" y="1354113"/>
                </a:lnTo>
                <a:lnTo>
                  <a:pt x="2559080" y="1390165"/>
                </a:lnTo>
                <a:lnTo>
                  <a:pt x="2523030" y="1419911"/>
                </a:lnTo>
                <a:lnTo>
                  <a:pt x="2481653" y="1442372"/>
                </a:lnTo>
                <a:lnTo>
                  <a:pt x="2435929" y="1456566"/>
                </a:lnTo>
                <a:lnTo>
                  <a:pt x="2386838" y="1461516"/>
                </a:lnTo>
                <a:lnTo>
                  <a:pt x="243586" y="1461516"/>
                </a:lnTo>
                <a:lnTo>
                  <a:pt x="194494" y="1456566"/>
                </a:lnTo>
                <a:lnTo>
                  <a:pt x="148770" y="1442372"/>
                </a:lnTo>
                <a:lnTo>
                  <a:pt x="107393" y="1419911"/>
                </a:lnTo>
                <a:lnTo>
                  <a:pt x="71343" y="1390165"/>
                </a:lnTo>
                <a:lnTo>
                  <a:pt x="41600" y="1354113"/>
                </a:lnTo>
                <a:lnTo>
                  <a:pt x="19141" y="1312734"/>
                </a:lnTo>
                <a:lnTo>
                  <a:pt x="4948" y="1267009"/>
                </a:lnTo>
                <a:lnTo>
                  <a:pt x="0" y="1217917"/>
                </a:lnTo>
                <a:lnTo>
                  <a:pt x="0" y="24358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1BA4D8BC-AEC2-CB8F-72E6-C5FCF1E7EE6C}"/>
              </a:ext>
            </a:extLst>
          </p:cNvPr>
          <p:cNvSpPr/>
          <p:nvPr/>
        </p:nvSpPr>
        <p:spPr>
          <a:xfrm>
            <a:off x="4047680" y="2168238"/>
            <a:ext cx="1605280" cy="1862455"/>
          </a:xfrm>
          <a:custGeom>
            <a:avLst/>
            <a:gdLst/>
            <a:ahLst/>
            <a:cxnLst/>
            <a:rect l="l" t="t" r="r" b="b"/>
            <a:pathLst>
              <a:path w="1605279" h="1862454">
                <a:moveTo>
                  <a:pt x="0" y="267462"/>
                </a:moveTo>
                <a:lnTo>
                  <a:pt x="4309" y="219385"/>
                </a:lnTo>
                <a:lnTo>
                  <a:pt x="16733" y="174136"/>
                </a:lnTo>
                <a:lnTo>
                  <a:pt x="36516" y="132469"/>
                </a:lnTo>
                <a:lnTo>
                  <a:pt x="62904" y="95140"/>
                </a:lnTo>
                <a:lnTo>
                  <a:pt x="95140" y="62904"/>
                </a:lnTo>
                <a:lnTo>
                  <a:pt x="132469" y="36516"/>
                </a:lnTo>
                <a:lnTo>
                  <a:pt x="174136" y="16733"/>
                </a:lnTo>
                <a:lnTo>
                  <a:pt x="219385" y="4309"/>
                </a:lnTo>
                <a:lnTo>
                  <a:pt x="267462" y="0"/>
                </a:lnTo>
                <a:lnTo>
                  <a:pt x="1337310" y="0"/>
                </a:lnTo>
                <a:lnTo>
                  <a:pt x="1385386" y="4309"/>
                </a:lnTo>
                <a:lnTo>
                  <a:pt x="1430635" y="16733"/>
                </a:lnTo>
                <a:lnTo>
                  <a:pt x="1472302" y="36516"/>
                </a:lnTo>
                <a:lnTo>
                  <a:pt x="1509631" y="62904"/>
                </a:lnTo>
                <a:lnTo>
                  <a:pt x="1541867" y="95140"/>
                </a:lnTo>
                <a:lnTo>
                  <a:pt x="1568255" y="132469"/>
                </a:lnTo>
                <a:lnTo>
                  <a:pt x="1588038" y="174136"/>
                </a:lnTo>
                <a:lnTo>
                  <a:pt x="1600462" y="219385"/>
                </a:lnTo>
                <a:lnTo>
                  <a:pt x="1604772" y="267462"/>
                </a:lnTo>
                <a:lnTo>
                  <a:pt x="1604772" y="1594853"/>
                </a:lnTo>
                <a:lnTo>
                  <a:pt x="1600462" y="1642933"/>
                </a:lnTo>
                <a:lnTo>
                  <a:pt x="1588038" y="1688185"/>
                </a:lnTo>
                <a:lnTo>
                  <a:pt x="1568255" y="1729854"/>
                </a:lnTo>
                <a:lnTo>
                  <a:pt x="1541867" y="1767185"/>
                </a:lnTo>
                <a:lnTo>
                  <a:pt x="1509631" y="1799422"/>
                </a:lnTo>
                <a:lnTo>
                  <a:pt x="1472302" y="1825810"/>
                </a:lnTo>
                <a:lnTo>
                  <a:pt x="1430635" y="1845594"/>
                </a:lnTo>
                <a:lnTo>
                  <a:pt x="1385386" y="1858018"/>
                </a:lnTo>
                <a:lnTo>
                  <a:pt x="1337310" y="1862327"/>
                </a:lnTo>
                <a:lnTo>
                  <a:pt x="267462" y="1862327"/>
                </a:lnTo>
                <a:lnTo>
                  <a:pt x="219385" y="1858018"/>
                </a:lnTo>
                <a:lnTo>
                  <a:pt x="174136" y="1845594"/>
                </a:lnTo>
                <a:lnTo>
                  <a:pt x="132469" y="1825810"/>
                </a:lnTo>
                <a:lnTo>
                  <a:pt x="95140" y="1799422"/>
                </a:lnTo>
                <a:lnTo>
                  <a:pt x="62904" y="1767185"/>
                </a:lnTo>
                <a:lnTo>
                  <a:pt x="36516" y="1729854"/>
                </a:lnTo>
                <a:lnTo>
                  <a:pt x="16733" y="1688185"/>
                </a:lnTo>
                <a:lnTo>
                  <a:pt x="4309" y="1642933"/>
                </a:lnTo>
                <a:lnTo>
                  <a:pt x="0" y="1594853"/>
                </a:lnTo>
                <a:lnTo>
                  <a:pt x="0" y="26746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38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UpToDate</a:t>
            </a:r>
            <a:endParaRPr lang="it-IT" sz="3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-89677" y="1728770"/>
            <a:ext cx="51447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Accedere da Unito-Eureka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A657B55F-BDF5-4C78-C62B-5C6EFBAC4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76" y="2533198"/>
            <a:ext cx="7772400" cy="38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UpToDate</a:t>
            </a:r>
            <a:endParaRPr lang="it-IT" sz="3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-762916" y="1487610"/>
            <a:ext cx="51447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Registrarsi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5893A59-2E08-EC19-5A18-E035C84A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0" y="2050878"/>
            <a:ext cx="6171620" cy="29799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C0383A5-0500-3FD5-9831-A7271AE52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334" y="3495278"/>
            <a:ext cx="6062506" cy="288549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C1934AE-79FA-4471-C4F4-4AB0FD49F8C6}"/>
              </a:ext>
            </a:extLst>
          </p:cNvPr>
          <p:cNvSpPr/>
          <p:nvPr/>
        </p:nvSpPr>
        <p:spPr>
          <a:xfrm>
            <a:off x="5335675" y="2145377"/>
            <a:ext cx="760325" cy="401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5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UpToDate</a:t>
            </a:r>
            <a:endParaRPr lang="it-IT" sz="3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-762916" y="1487610"/>
            <a:ext cx="51447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Effettuare la ricerca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707EFA-9785-0C20-E119-570DA228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5" y="2050878"/>
            <a:ext cx="7772400" cy="39398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8F5F1E0-1AB2-E4BB-28DA-E638D4B99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066" y="2655677"/>
            <a:ext cx="7772400" cy="4016645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4336256-C601-815E-1EB0-5FBA69C7CD34}"/>
              </a:ext>
            </a:extLst>
          </p:cNvPr>
          <p:cNvCxnSpPr/>
          <p:nvPr/>
        </p:nvCxnSpPr>
        <p:spPr>
          <a:xfrm flipH="1">
            <a:off x="10671349" y="3637503"/>
            <a:ext cx="803869" cy="602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94ED05F8-CE21-EE4F-7C6C-D2FEE6337CB2}"/>
              </a:ext>
            </a:extLst>
          </p:cNvPr>
          <p:cNvSpPr/>
          <p:nvPr/>
        </p:nvSpPr>
        <p:spPr>
          <a:xfrm>
            <a:off x="8189407" y="3465513"/>
            <a:ext cx="2411604" cy="3005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4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UpToDate</a:t>
            </a:r>
            <a:endParaRPr lang="it-IT" sz="3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0" y="1385966"/>
            <a:ext cx="51447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Ricercare dall’indice a sinistra la sezione di tuo interesse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9CA5BC8-BBDC-C530-804C-EAB3E12B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507" y="2485771"/>
            <a:ext cx="7772400" cy="385089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4ED05F8-CE21-EE4F-7C6C-D2FEE6337CB2}"/>
              </a:ext>
            </a:extLst>
          </p:cNvPr>
          <p:cNvSpPr/>
          <p:nvPr/>
        </p:nvSpPr>
        <p:spPr>
          <a:xfrm>
            <a:off x="1597688" y="3113821"/>
            <a:ext cx="2411604" cy="3005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Joanna Briggs Institute EBP database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0A0C88B2-2731-A423-B42A-C81B37395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779" y="2533199"/>
            <a:ext cx="9063613" cy="4324801"/>
          </a:xfrm>
          <a:prstGeom prst="rect">
            <a:avLst/>
          </a:prstGeom>
        </p:spPr>
      </p:pic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-89677" y="1728770"/>
            <a:ext cx="51447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Accedere da Unito-Eureka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417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Joanna Briggs Institute EBP database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-89677" y="1728770"/>
            <a:ext cx="51447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Cliccare su «</a:t>
            </a:r>
            <a:r>
              <a:rPr lang="it-IT" sz="24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search</a:t>
            </a: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32E2-CBDF-52E1-95AA-7D7C744F5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90394"/>
            <a:ext cx="7772400" cy="4526355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3158F1C-DE87-A8C9-44BE-C73C062805AC}"/>
              </a:ext>
            </a:extLst>
          </p:cNvPr>
          <p:cNvCxnSpPr/>
          <p:nvPr/>
        </p:nvCxnSpPr>
        <p:spPr>
          <a:xfrm>
            <a:off x="4099727" y="4431323"/>
            <a:ext cx="7234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1068799" y="566948"/>
            <a:ext cx="8908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Mandati di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Stage 2°anno – 2° semestre</a:t>
            </a:r>
            <a:endParaRPr sz="20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692225" y="2019753"/>
            <a:ext cx="10577384" cy="323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Approfondire una situazione assistenziale tra quelle prevalenti in tirocinio reperendo le più aggiornate Linee Guida critiche all’interno delle principali banche dati per le linee guida: </a:t>
            </a:r>
            <a:r>
              <a:rPr lang="it-IT" sz="2800" dirty="0">
                <a:hlinkClick r:id="rId3"/>
              </a:rPr>
              <a:t>SNLG</a:t>
            </a:r>
            <a:r>
              <a:rPr lang="it-IT" sz="2800" dirty="0"/>
              <a:t> (Sistema nazionale Linee Guida), </a:t>
            </a:r>
            <a:r>
              <a:rPr lang="it-IT" sz="2800" dirty="0">
                <a:hlinkClick r:id="rId4"/>
              </a:rPr>
              <a:t>NICE</a:t>
            </a:r>
            <a:r>
              <a:rPr lang="it-IT" sz="2800" dirty="0"/>
              <a:t> (National </a:t>
            </a:r>
            <a:r>
              <a:rPr lang="it-IT" sz="2800" dirty="0" err="1"/>
              <a:t>Institute</a:t>
            </a:r>
            <a:r>
              <a:rPr lang="it-IT" sz="2800" dirty="0"/>
              <a:t> for </a:t>
            </a:r>
            <a:r>
              <a:rPr lang="it-IT" sz="2800" dirty="0" err="1"/>
              <a:t>Health</a:t>
            </a:r>
            <a:r>
              <a:rPr lang="it-IT" sz="2800" dirty="0"/>
              <a:t> and Care </a:t>
            </a:r>
            <a:r>
              <a:rPr lang="it-IT" sz="2800" dirty="0" err="1"/>
              <a:t>Excellence</a:t>
            </a:r>
            <a:r>
              <a:rPr lang="it-IT" sz="2800" dirty="0"/>
              <a:t>), </a:t>
            </a:r>
            <a:r>
              <a:rPr lang="it-IT" sz="2800" dirty="0">
                <a:hlinkClick r:id="rId5"/>
              </a:rPr>
              <a:t>RNAO</a:t>
            </a:r>
            <a:r>
              <a:rPr lang="it-IT" sz="2800" dirty="0"/>
              <a:t> (</a:t>
            </a:r>
            <a:r>
              <a:rPr lang="it-IT" sz="2800" dirty="0" err="1"/>
              <a:t>Registered</a:t>
            </a:r>
            <a:r>
              <a:rPr lang="it-IT" sz="2800" dirty="0"/>
              <a:t> </a:t>
            </a:r>
            <a:r>
              <a:rPr lang="it-IT" sz="2800" dirty="0" err="1"/>
              <a:t>Nurses</a:t>
            </a:r>
            <a:r>
              <a:rPr lang="it-IT" sz="2800" dirty="0"/>
              <a:t>’ </a:t>
            </a:r>
            <a:r>
              <a:rPr lang="it-IT" sz="2800" dirty="0" err="1"/>
              <a:t>Association</a:t>
            </a:r>
            <a:r>
              <a:rPr lang="it-IT" sz="2800" dirty="0"/>
              <a:t> of Ontario), </a:t>
            </a:r>
            <a:r>
              <a:rPr lang="it-IT" sz="2800" dirty="0">
                <a:hlinkClick r:id="rId6"/>
              </a:rPr>
              <a:t>SIGN</a:t>
            </a:r>
            <a:r>
              <a:rPr lang="it-IT" sz="2800" dirty="0"/>
              <a:t> (</a:t>
            </a:r>
            <a:r>
              <a:rPr lang="it-IT" sz="2800" dirty="0" err="1"/>
              <a:t>Scottish</a:t>
            </a:r>
            <a:r>
              <a:rPr lang="it-IT" sz="2800" dirty="0"/>
              <a:t> </a:t>
            </a:r>
            <a:r>
              <a:rPr lang="it-IT" sz="2800" dirty="0" err="1"/>
              <a:t>Intercollegiate</a:t>
            </a:r>
            <a:r>
              <a:rPr lang="it-IT" sz="2800" dirty="0"/>
              <a:t> </a:t>
            </a:r>
            <a:r>
              <a:rPr lang="it-IT" sz="2800" dirty="0" err="1"/>
              <a:t>Guidelines</a:t>
            </a:r>
            <a:r>
              <a:rPr lang="it-IT" sz="2800" dirty="0"/>
              <a:t> Network), </a:t>
            </a:r>
            <a:r>
              <a:rPr lang="it-IT" sz="2800" dirty="0" err="1">
                <a:hlinkClick r:id="rId7"/>
              </a:rPr>
              <a:t>TripDatabase</a:t>
            </a:r>
            <a:r>
              <a:rPr lang="it-IT" sz="2800" dirty="0"/>
              <a:t> (metamotore per la ricerca di evidenze cliniche di alta qualità)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 non ci sono linee guida disponibili, è possibile consultare </a:t>
            </a:r>
            <a:r>
              <a:rPr lang="it-IT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UpToDate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JBI reperendo almeno 2 fonti (fonte = articolo)</a:t>
            </a: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751" y="4889924"/>
            <a:ext cx="9972274" cy="1401128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6483096" y="4800600"/>
            <a:ext cx="1901952" cy="1581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4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Joanna Briggs Institute EBP database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-89677" y="1385966"/>
            <a:ext cx="51447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Costruire la stringa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F5E2CA-CFA0-3BB3-592C-E12646F4A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4" y="1830293"/>
            <a:ext cx="9420329" cy="48297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386E97D-8513-FAEC-5C70-E4C5F321FEEB}"/>
              </a:ext>
            </a:extLst>
          </p:cNvPr>
          <p:cNvSpPr/>
          <p:nvPr/>
        </p:nvSpPr>
        <p:spPr>
          <a:xfrm>
            <a:off x="2341267" y="3336054"/>
            <a:ext cx="8983226" cy="1095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7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Joanna Briggs Institute EBP database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-89677" y="1385966"/>
            <a:ext cx="51447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Consultare i risultati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09D123E-F6B6-F065-DC79-EE526AF0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23" y="2119249"/>
            <a:ext cx="8301013" cy="4434437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8BC75B1-81B1-F676-3230-BD8227BC45CE}"/>
              </a:ext>
            </a:extLst>
          </p:cNvPr>
          <p:cNvCxnSpPr/>
          <p:nvPr/>
        </p:nvCxnSpPr>
        <p:spPr>
          <a:xfrm>
            <a:off x="2903973" y="3429000"/>
            <a:ext cx="6330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AC71E45A-689E-16D9-2D77-6A5363BCE9BE}"/>
              </a:ext>
            </a:extLst>
          </p:cNvPr>
          <p:cNvSpPr/>
          <p:nvPr/>
        </p:nvSpPr>
        <p:spPr>
          <a:xfrm>
            <a:off x="3707842" y="3235569"/>
            <a:ext cx="492369" cy="331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720C0DA-6E57-743D-8D81-86BAAB87E66D}"/>
              </a:ext>
            </a:extLst>
          </p:cNvPr>
          <p:cNvSpPr/>
          <p:nvPr/>
        </p:nvSpPr>
        <p:spPr>
          <a:xfrm>
            <a:off x="7648471" y="3074795"/>
            <a:ext cx="1324707" cy="232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D6A9E11-159B-AF7F-42E4-9AF4D0F873B5}"/>
              </a:ext>
            </a:extLst>
          </p:cNvPr>
          <p:cNvCxnSpPr/>
          <p:nvPr/>
        </p:nvCxnSpPr>
        <p:spPr>
          <a:xfrm flipH="1">
            <a:off x="9103807" y="3155182"/>
            <a:ext cx="7234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Trip Database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250519" y="1442496"/>
            <a:ext cx="80792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Aprire il browser e digitare </a:t>
            </a: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https://www.tripdatabase.com/</a:t>
            </a: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(Metamotore non presente sul catalogo Eureka di </a:t>
            </a:r>
            <a:r>
              <a:rPr lang="it-IT" sz="24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UniTo</a:t>
            </a: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A1B0FD-25AF-970E-7792-E33D3C0B7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077" y="2699314"/>
            <a:ext cx="8605556" cy="402953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7F2CD24-5810-84BD-2908-A63BC1DF0CE8}"/>
              </a:ext>
            </a:extLst>
          </p:cNvPr>
          <p:cNvSpPr/>
          <p:nvPr/>
        </p:nvSpPr>
        <p:spPr>
          <a:xfrm>
            <a:off x="1653436" y="2868460"/>
            <a:ext cx="2079320" cy="560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321B6D2-E41D-D9C3-4967-EA6AEF8BA897}"/>
              </a:ext>
            </a:extLst>
          </p:cNvPr>
          <p:cNvSpPr/>
          <p:nvPr/>
        </p:nvSpPr>
        <p:spPr>
          <a:xfrm>
            <a:off x="3745477" y="5025238"/>
            <a:ext cx="912312" cy="390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2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Trip Database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0" y="1473648"/>
            <a:ext cx="51447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Formulare il quesito e scomponilo attraverso il PICO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D758F72-BEFE-8355-5605-963D5638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92433"/>
            <a:ext cx="9325334" cy="34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-89677" y="185678"/>
            <a:ext cx="94949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Trip Database</a:t>
            </a:r>
          </a:p>
          <a:p>
            <a:pPr lvl="0" algn="ctr"/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Guida all’uso</a:t>
            </a:r>
            <a:endParaRPr lang="it-IT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50;p2">
            <a:extLst>
              <a:ext uri="{FF2B5EF4-FFF2-40B4-BE49-F238E27FC236}">
                <a16:creationId xmlns:a16="http://schemas.microsoft.com/office/drawing/2014/main" id="{751BDC52-7313-FC05-E5DD-0097A28C615C}"/>
              </a:ext>
            </a:extLst>
          </p:cNvPr>
          <p:cNvSpPr/>
          <p:nvPr/>
        </p:nvSpPr>
        <p:spPr>
          <a:xfrm>
            <a:off x="0" y="1385966"/>
            <a:ext cx="51447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Ricercare le fonti</a:t>
            </a:r>
            <a:endParaRPr lang="it-IT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3F824F-E061-0339-04B8-4164A0F43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52" y="1955064"/>
            <a:ext cx="9870508" cy="460071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C4CA0E5-4959-5003-1684-E901289FC117}"/>
              </a:ext>
            </a:extLst>
          </p:cNvPr>
          <p:cNvSpPr/>
          <p:nvPr/>
        </p:nvSpPr>
        <p:spPr>
          <a:xfrm>
            <a:off x="1127342" y="3269293"/>
            <a:ext cx="2179529" cy="3403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0E7AF29-A890-CA61-07B9-57AFA29D7705}"/>
              </a:ext>
            </a:extLst>
          </p:cNvPr>
          <p:cNvSpPr/>
          <p:nvPr/>
        </p:nvSpPr>
        <p:spPr>
          <a:xfrm>
            <a:off x="3544866" y="4008329"/>
            <a:ext cx="2041742" cy="350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AC2BEDF-951D-7E1F-4C52-B72C32742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674" y="2198104"/>
            <a:ext cx="4703536" cy="246179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207E7E2-8762-0406-392B-258B64D30041}"/>
              </a:ext>
            </a:extLst>
          </p:cNvPr>
          <p:cNvSpPr/>
          <p:nvPr/>
        </p:nvSpPr>
        <p:spPr>
          <a:xfrm>
            <a:off x="6463430" y="4255423"/>
            <a:ext cx="2304789" cy="42931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Piramide delle evidenze</a:t>
            </a:r>
          </a:p>
        </p:txBody>
      </p:sp>
    </p:spTree>
    <p:extLst>
      <p:ext uri="{BB962C8B-B14F-4D97-AF65-F5344CB8AC3E}">
        <p14:creationId xmlns:p14="http://schemas.microsoft.com/office/powerpoint/2010/main" val="664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981117" y="598934"/>
            <a:ext cx="8908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Mandati di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Stage 3°anno – 1° semestre</a:t>
            </a:r>
            <a:endParaRPr sz="20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692225" y="2019753"/>
            <a:ext cx="10577384" cy="323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Approfondire una situazione assistenziale tra quelle prevalenti in tirocinio reperendo le più aggiornate Linee Guida critiche all’interno delle principali banche dati per le linee guida: SNLG (Sistema nazionale Linee Guida), NICE (National </a:t>
            </a:r>
            <a:r>
              <a:rPr lang="it-IT" sz="2800" dirty="0" err="1"/>
              <a:t>Institute</a:t>
            </a:r>
            <a:r>
              <a:rPr lang="it-IT" sz="2800" dirty="0"/>
              <a:t> for </a:t>
            </a:r>
            <a:r>
              <a:rPr lang="it-IT" sz="2800" dirty="0" err="1"/>
              <a:t>Health</a:t>
            </a:r>
            <a:r>
              <a:rPr lang="it-IT" sz="2800" dirty="0"/>
              <a:t> and Care </a:t>
            </a:r>
            <a:r>
              <a:rPr lang="it-IT" sz="2800" dirty="0" err="1"/>
              <a:t>Excellence</a:t>
            </a:r>
            <a:r>
              <a:rPr lang="it-IT" sz="2800" dirty="0"/>
              <a:t>), RNAO (</a:t>
            </a:r>
            <a:r>
              <a:rPr lang="it-IT" sz="2800" dirty="0" err="1"/>
              <a:t>Registered</a:t>
            </a:r>
            <a:r>
              <a:rPr lang="it-IT" sz="2800" dirty="0"/>
              <a:t> </a:t>
            </a:r>
            <a:r>
              <a:rPr lang="it-IT" sz="2800" dirty="0" err="1"/>
              <a:t>Nurses</a:t>
            </a:r>
            <a:r>
              <a:rPr lang="it-IT" sz="2800" dirty="0"/>
              <a:t>’ </a:t>
            </a:r>
            <a:r>
              <a:rPr lang="it-IT" sz="2800" dirty="0" err="1"/>
              <a:t>Association</a:t>
            </a:r>
            <a:r>
              <a:rPr lang="it-IT" sz="2800" dirty="0"/>
              <a:t> of Ontario), SIGN (</a:t>
            </a:r>
            <a:r>
              <a:rPr lang="it-IT" sz="2800" dirty="0" err="1"/>
              <a:t>Scottish</a:t>
            </a:r>
            <a:r>
              <a:rPr lang="it-IT" sz="2800" dirty="0"/>
              <a:t> </a:t>
            </a:r>
            <a:r>
              <a:rPr lang="it-IT" sz="2800" dirty="0" err="1"/>
              <a:t>Intercollegiate</a:t>
            </a:r>
            <a:r>
              <a:rPr lang="it-IT" sz="2800" dirty="0"/>
              <a:t> </a:t>
            </a:r>
            <a:r>
              <a:rPr lang="it-IT" sz="2800" dirty="0" err="1"/>
              <a:t>Guidelines</a:t>
            </a:r>
            <a:r>
              <a:rPr lang="it-IT" sz="2800" dirty="0"/>
              <a:t> Network), </a:t>
            </a:r>
            <a:r>
              <a:rPr lang="it-IT" sz="2800" dirty="0" err="1"/>
              <a:t>TripDatabase</a:t>
            </a:r>
            <a:r>
              <a:rPr lang="it-IT" sz="2800" dirty="0"/>
              <a:t> (metamotore per la ricerca di evidenze cliniche di alta qualità)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Individuare 2 fonti secondarie che offrano indicazioni di comportamento clinico utili a gestire la situazione assistenziale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 non ci sono linee guida disponibili, è possibile consultare </a:t>
            </a:r>
            <a:r>
              <a:rPr lang="it-IT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UpToDate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JBI reperendo almeno 2 fonti (fonte = articolo)</a:t>
            </a: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18" y="5005197"/>
            <a:ext cx="10515791" cy="1455646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1947672" y="4878931"/>
            <a:ext cx="1901952" cy="1581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7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848090" y="308330"/>
            <a:ext cx="8908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Schema di relazione dello          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(fino al 1° stage – 3° anno) </a:t>
            </a:r>
            <a:endParaRPr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576198" y="2105557"/>
            <a:ext cx="10922696" cy="323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Pagine: massimo 4 (sono esclusi il frontespizio e la bibliografia)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Carattere: </a:t>
            </a:r>
            <a:r>
              <a:rPr lang="it-IT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Tahoma</a:t>
            </a:r>
            <a:r>
              <a:rPr lang="it-IT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Dimensione carattere: Titoli 14, Testo 12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Interlinea: 1,5</a:t>
            </a: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85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697778" y="183919"/>
            <a:ext cx="8908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Schema di relazione dello          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(fino al 1° stage – 3° anno) </a:t>
            </a:r>
            <a:endParaRPr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886968" y="1751615"/>
            <a:ext cx="11018521" cy="318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Introduzione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 comprendere la presentazione del problema affrontato e la motivazione della scelta (il razionale scientifico/clinico).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presentare il razionale è opportuno discutere: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situazione assistenziale osservata nel </a:t>
            </a:r>
            <a:r>
              <a:rPr lang="it-IT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tirocinio da cui è originato il quesito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problema affrontato e sua rilevanza/diffusione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Potenziali complicanze cliniche ed impatto socio – economico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Possibilità di intervento sul problema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Vincoli e indicazioni legislative o organizzative</a:t>
            </a:r>
            <a:endParaRPr sz="16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175" y="3674187"/>
            <a:ext cx="4374833" cy="252122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565648" y="6439016"/>
            <a:ext cx="66263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Wu, J. Improving the writing of research papers: IMRAD and beyond. Landscape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26, 1345–1349 (2011)</a:t>
            </a:r>
            <a:endParaRPr lang="it-IT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697778" y="183919"/>
            <a:ext cx="8908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Schema di relazione dello          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(fino al 1° stage – 3° anno) </a:t>
            </a:r>
            <a:endParaRPr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301752" y="1751615"/>
            <a:ext cx="11018521" cy="510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Breve guida per scrivere l’introduzione</a:t>
            </a:r>
          </a:p>
          <a:p>
            <a:pPr>
              <a:lnSpc>
                <a:spcPct val="150000"/>
              </a:lnSpc>
            </a:pPr>
            <a:endParaRPr lang="it-IT" sz="1600" b="1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>
              <a:lnSpc>
                <a:spcPct val="150000"/>
              </a:lnSpc>
            </a:pPr>
            <a:r>
              <a:rPr lang="it-IT" sz="1200" b="1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Step</a:t>
            </a:r>
            <a:r>
              <a:rPr lang="it-IT" sz="12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1 – Definire il problema</a:t>
            </a:r>
          </a:p>
          <a:p>
            <a:pPr>
              <a:lnSpc>
                <a:spcPct val="150000"/>
              </a:lnSpc>
            </a:pPr>
            <a:r>
              <a:rPr lang="it-IT" sz="120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Iniziare l’introduzione definendo il problema di ricerca. Spiega al lettore perché il problema che stai ponendo è degno di attenzione</a:t>
            </a:r>
          </a:p>
          <a:p>
            <a:pPr>
              <a:lnSpc>
                <a:spcPct val="150000"/>
              </a:lnSpc>
            </a:pPr>
            <a:endParaRPr lang="it-IT"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>
              <a:lnSpc>
                <a:spcPct val="150000"/>
              </a:lnSpc>
            </a:pPr>
            <a:r>
              <a:rPr lang="it-IT" sz="1200" b="1" i="0" u="none" strike="noStrike" cap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Step</a:t>
            </a:r>
            <a:r>
              <a:rPr lang="it-IT" sz="1200" b="1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2 – Riassumere la letteratura di interesse</a:t>
            </a:r>
          </a:p>
          <a:p>
            <a:pPr>
              <a:lnSpc>
                <a:spcPct val="150000"/>
              </a:lnSpc>
            </a:pPr>
            <a:r>
              <a:rPr lang="it-IT" sz="120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Dopo aver definito il problema di ricerca, bisogna fornire una panoramica della letteratura esistente in merito. L’obiettivo di questo «esercizio» non è solo elencare semplicemente gli studi esistenti, ma analizzarli alla luce del problema esposto. Bisogna identificare ed esporre i gap in letteratura o i risultati mancanti/incerti</a:t>
            </a:r>
          </a:p>
          <a:p>
            <a:pPr>
              <a:lnSpc>
                <a:spcPct val="150000"/>
              </a:lnSpc>
            </a:pPr>
            <a:endParaRPr lang="it-IT"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>
              <a:lnSpc>
                <a:spcPct val="150000"/>
              </a:lnSpc>
            </a:pPr>
            <a:r>
              <a:rPr lang="it-IT" sz="1200" b="1" i="0" u="none" strike="noStrike" cap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Step</a:t>
            </a:r>
            <a:r>
              <a:rPr lang="it-IT" sz="1200" b="1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3 – Descrivere i fondamenti teorici</a:t>
            </a:r>
          </a:p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Assicurarsi di descrivere le teorie/modelli core su cui si basa il manoscritto. Utilizzare parole e sintassi semplici. Se il lettore comprende questa sezione, sarà in grado di comprendere i risultati</a:t>
            </a:r>
          </a:p>
          <a:p>
            <a:pPr>
              <a:lnSpc>
                <a:spcPct val="150000"/>
              </a:lnSpc>
            </a:pPr>
            <a:endParaRPr lang="it-IT" sz="120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>
              <a:lnSpc>
                <a:spcPct val="150000"/>
              </a:lnSpc>
            </a:pPr>
            <a:r>
              <a:rPr lang="it-IT" sz="1200" b="1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Step</a:t>
            </a:r>
            <a:r>
              <a:rPr lang="it-IT" sz="12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4 -. Definire obiettivi e impatto</a:t>
            </a:r>
          </a:p>
          <a:p>
            <a:pPr>
              <a:lnSpc>
                <a:spcPct val="150000"/>
              </a:lnSpc>
            </a:pPr>
            <a:r>
              <a:rPr lang="it-IT" sz="120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Terminare con la domanda di ricerca. Assicurarsi che sia allineata ai problemi evidenziati nelle sezioni precedenti. In seguito, spiegare come i risultati dello studio potranno avere un impatto in ambito accademico/clinico/assistenziale/organizzativo</a:t>
            </a:r>
          </a:p>
          <a:p>
            <a:pPr>
              <a:lnSpc>
                <a:spcPct val="150000"/>
              </a:lnSpc>
            </a:pPr>
            <a:endParaRPr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655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760408" y="130935"/>
            <a:ext cx="8908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Schema di relazione dello           Studio Guidato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(fino al 1° stage – 3° anno) </a:t>
            </a:r>
            <a:endParaRPr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886968" y="1751614"/>
            <a:ext cx="11064240" cy="429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Obiettivo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Affermazione che descrive ciò che ci si propone di ottenere con la realizzazione del lavoro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Materiali e Metodi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Descrivere le modalità di consultazione dei database: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PICO, se si tratta di quesito di </a:t>
            </a:r>
            <a:r>
              <a:rPr lang="it-IT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foreground</a:t>
            </a:r>
            <a:endParaRPr 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Banche dati e/o i motori di ricerca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stringhe di ricerca (specificare se con termini liberi o </a:t>
            </a:r>
            <a:r>
              <a:rPr lang="it-IT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MeSH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criteri di inclusione/esclusione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limiti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Modalità, criteri e motivazioni che hanno sostenuto la scelta delle fonti (pertinenza, piramide delle evidenze, anno di pubblicazione). Come sono stati analizzati i materiali individuati.</a:t>
            </a:r>
          </a:p>
        </p:txBody>
      </p:sp>
    </p:spTree>
    <p:extLst>
      <p:ext uri="{BB962C8B-B14F-4D97-AF65-F5344CB8AC3E}">
        <p14:creationId xmlns:p14="http://schemas.microsoft.com/office/powerpoint/2010/main" val="23222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0"/>
    </mc:Choice>
    <mc:Fallback xmlns="">
      <p:transition advTm="271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2902</Words>
  <Application>Microsoft Office PowerPoint</Application>
  <PresentationFormat>Widescreen</PresentationFormat>
  <Paragraphs>363</Paragraphs>
  <Slides>44</Slides>
  <Notes>44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1" baseType="lpstr">
      <vt:lpstr>Calibri</vt:lpstr>
      <vt:lpstr>Verdana</vt:lpstr>
      <vt:lpstr>Tahoma</vt:lpstr>
      <vt:lpstr>Times New Roman</vt:lpstr>
      <vt:lpstr>Arial</vt:lpstr>
      <vt:lpstr>Corbel</vt:lpstr>
      <vt:lpstr>Tema di Office</vt:lpstr>
      <vt:lpstr>Linee Guida per l’Attività di Studio Guidato e Refresh dei Principi di Ricerca Bibliografica e Banche Dati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(in carattere Tahoma 40)</dc:title>
  <dc:creator>Stefania Stecca</dc:creator>
  <cp:lastModifiedBy>CASCIARO RICCARDO</cp:lastModifiedBy>
  <cp:revision>28</cp:revision>
  <dcterms:created xsi:type="dcterms:W3CDTF">2023-01-09T16:45:04Z</dcterms:created>
  <dcterms:modified xsi:type="dcterms:W3CDTF">2024-09-30T06:37:18Z</dcterms:modified>
</cp:coreProperties>
</file>